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Lst>
  <p:notesMasterIdLst>
    <p:notesMasterId r:id="rId5"/>
  </p:notesMasterIdLst>
  <p:sldIdLst>
    <p:sldId id="600" r:id="rId4"/>
    <p:sldId id="917" r:id="rId6"/>
    <p:sldId id="918" r:id="rId7"/>
    <p:sldId id="921" r:id="rId8"/>
    <p:sldId id="922" r:id="rId9"/>
    <p:sldId id="923" r:id="rId10"/>
    <p:sldId id="924" r:id="rId11"/>
    <p:sldId id="925" r:id="rId12"/>
    <p:sldId id="926" r:id="rId13"/>
    <p:sldId id="927" r:id="rId14"/>
    <p:sldId id="928" r:id="rId15"/>
    <p:sldId id="929" r:id="rId16"/>
    <p:sldId id="930" r:id="rId17"/>
    <p:sldId id="931" r:id="rId18"/>
    <p:sldId id="932" r:id="rId19"/>
    <p:sldId id="933" r:id="rId20"/>
    <p:sldId id="934" r:id="rId21"/>
    <p:sldId id="935" r:id="rId22"/>
    <p:sldId id="936" r:id="rId23"/>
    <p:sldId id="937" r:id="rId24"/>
    <p:sldId id="938" r:id="rId25"/>
    <p:sldId id="939" r:id="rId26"/>
    <p:sldId id="940" r:id="rId27"/>
    <p:sldId id="941" r:id="rId28"/>
    <p:sldId id="942" r:id="rId29"/>
    <p:sldId id="948" r:id="rId30"/>
    <p:sldId id="994" r:id="rId31"/>
    <p:sldId id="943" r:id="rId32"/>
    <p:sldId id="944" r:id="rId33"/>
    <p:sldId id="945" r:id="rId34"/>
    <p:sldId id="946" r:id="rId35"/>
    <p:sldId id="947" r:id="rId36"/>
    <p:sldId id="949" r:id="rId37"/>
    <p:sldId id="963" r:id="rId38"/>
    <p:sldId id="995" r:id="rId39"/>
    <p:sldId id="950" r:id="rId40"/>
    <p:sldId id="951" r:id="rId41"/>
    <p:sldId id="996" r:id="rId42"/>
    <p:sldId id="997" r:id="rId43"/>
    <p:sldId id="998" r:id="rId44"/>
    <p:sldId id="952" r:id="rId45"/>
    <p:sldId id="953" r:id="rId46"/>
    <p:sldId id="954" r:id="rId47"/>
    <p:sldId id="955" r:id="rId48"/>
    <p:sldId id="956" r:id="rId49"/>
    <p:sldId id="957" r:id="rId50"/>
    <p:sldId id="958" r:id="rId51"/>
    <p:sldId id="959" r:id="rId52"/>
    <p:sldId id="960" r:id="rId53"/>
    <p:sldId id="961" r:id="rId54"/>
    <p:sldId id="962" r:id="rId55"/>
    <p:sldId id="999" r:id="rId56"/>
    <p:sldId id="1000" r:id="rId57"/>
    <p:sldId id="1001" r:id="rId58"/>
    <p:sldId id="1002" r:id="rId59"/>
    <p:sldId id="1003" r:id="rId60"/>
    <p:sldId id="1004" r:id="rId61"/>
    <p:sldId id="1005" r:id="rId62"/>
    <p:sldId id="966" r:id="rId63"/>
    <p:sldId id="967" r:id="rId64"/>
    <p:sldId id="968" r:id="rId65"/>
    <p:sldId id="1006" r:id="rId66"/>
    <p:sldId id="970" r:id="rId67"/>
    <p:sldId id="971" r:id="rId68"/>
    <p:sldId id="972" r:id="rId69"/>
    <p:sldId id="973" r:id="rId70"/>
    <p:sldId id="974" r:id="rId71"/>
    <p:sldId id="975" r:id="rId72"/>
    <p:sldId id="976" r:id="rId73"/>
    <p:sldId id="977" r:id="rId74"/>
    <p:sldId id="978" r:id="rId75"/>
    <p:sldId id="979" r:id="rId76"/>
    <p:sldId id="980" r:id="rId77"/>
    <p:sldId id="981" r:id="rId78"/>
    <p:sldId id="982" r:id="rId79"/>
    <p:sldId id="983" r:id="rId80"/>
    <p:sldId id="984" r:id="rId81"/>
    <p:sldId id="985" r:id="rId82"/>
    <p:sldId id="986" r:id="rId83"/>
    <p:sldId id="987" r:id="rId84"/>
    <p:sldId id="988" r:id="rId85"/>
    <p:sldId id="989" r:id="rId86"/>
    <p:sldId id="990" r:id="rId87"/>
    <p:sldId id="991" r:id="rId88"/>
    <p:sldId id="992" r:id="rId89"/>
    <p:sldId id="993" r:id="rId90"/>
    <p:sldId id="1054" r:id="rId91"/>
  </p:sldIdLst>
  <p:sldSz cx="9144000" cy="5143500" type="screen16x9"/>
  <p:notesSz cx="6858000" cy="9144000"/>
  <p:custDataLst>
    <p:tags r:id="rId9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A901"/>
    <a:srgbClr val="7FBD01"/>
    <a:srgbClr val="ADD05D"/>
    <a:srgbClr val="ED7D31"/>
    <a:srgbClr val="0070C0"/>
    <a:srgbClr val="3366FF"/>
    <a:srgbClr val="262626"/>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3" autoAdjust="0"/>
    <p:restoredTop sz="74568" autoAdjust="0"/>
  </p:normalViewPr>
  <p:slideViewPr>
    <p:cSldViewPr snapToGrid="0" showGuides="1">
      <p:cViewPr varScale="1">
        <p:scale>
          <a:sx n="61" d="100"/>
          <a:sy n="61" d="100"/>
        </p:scale>
        <p:origin x="664" y="36"/>
      </p:cViewPr>
      <p:guideLst>
        <p:guide orient="horz" pos="278"/>
        <p:guide orient="horz" pos="2882"/>
        <p:guide pos="5364"/>
        <p:guide pos="360"/>
      </p:guideLst>
    </p:cSldViewPr>
  </p:slideViewPr>
  <p:notesTextViewPr>
    <p:cViewPr>
      <p:scale>
        <a:sx n="1" d="1"/>
        <a:sy n="1" d="1"/>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95" Type="http://schemas.openxmlformats.org/officeDocument/2006/relationships/tags" Target="tags/tag1.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83A09E3-7B41-422E-A4A2-50350CE381D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zh-CN" altLang="en-US"/>
        </a:p>
      </dgm:t>
    </dgm:pt>
    <dgm:pt modelId="{13A8128B-3DA7-4892-860B-30E6EAE10BDC}">
      <dgm:prSet phldrT="[文本]" custT="1"/>
      <dgm:spPr/>
      <dgm:t>
        <a:bodyPr/>
        <a:lstStyle/>
        <a:p>
          <a:r>
            <a:rPr lang="zh-CN" altLang="en-US" sz="3000" b="1" dirty="0">
              <a:solidFill>
                <a:srgbClr val="C00000"/>
              </a:solidFill>
            </a:rPr>
            <a:t>模型训练要点</a:t>
          </a:r>
        </a:p>
      </dgm:t>
    </dgm:pt>
    <dgm:pt modelId="{7BE7C309-5C0B-446A-973F-35A820B36E86}" cxnId="{1A825BC5-650E-4FFE-9EC1-59784F87A6C9}" type="parTrans">
      <dgm:prSet/>
      <dgm:spPr/>
      <dgm:t>
        <a:bodyPr/>
        <a:lstStyle/>
        <a:p>
          <a:endParaRPr lang="zh-CN" altLang="en-US"/>
        </a:p>
      </dgm:t>
    </dgm:pt>
    <dgm:pt modelId="{9C2FDC0A-E39A-4FF0-B53E-E9DD3A50D7C7}" cxnId="{1A825BC5-650E-4FFE-9EC1-59784F87A6C9}" type="sibTrans">
      <dgm:prSet/>
      <dgm:spPr/>
      <dgm:t>
        <a:bodyPr/>
        <a:lstStyle/>
        <a:p>
          <a:endParaRPr lang="zh-CN" altLang="en-US"/>
        </a:p>
      </dgm:t>
    </dgm:pt>
    <dgm:pt modelId="{E6BD2B41-9601-4C84-8232-CCEA59292ED6}">
      <dgm:prSet phldrT="[文本]"/>
      <dgm:spPr/>
      <dgm:t>
        <a:bodyPr/>
        <a:lstStyle/>
        <a:p>
          <a:r>
            <a:rPr lang="zh-CN" altLang="en-US" dirty="0">
              <a:latin typeface="黑体" panose="02010609060101010101" pitchFamily="49" charset="-122"/>
              <a:ea typeface="黑体" panose="02010609060101010101" pitchFamily="49" charset="-122"/>
            </a:rPr>
            <a:t>首先对权重</a:t>
          </a:r>
          <a:r>
            <a:rPr lang="en-US" altLang="zh-CN" dirty="0">
              <a:latin typeface="黑体" panose="02010609060101010101" pitchFamily="49" charset="-122"/>
              <a:ea typeface="黑体" panose="02010609060101010101" pitchFamily="49" charset="-122"/>
            </a:rPr>
            <a:t>w</a:t>
          </a:r>
          <a:r>
            <a:rPr lang="zh-CN" altLang="en-US" dirty="0">
              <a:latin typeface="黑体" panose="02010609060101010101" pitchFamily="49" charset="-122"/>
              <a:ea typeface="黑体" panose="02010609060101010101" pitchFamily="49" charset="-122"/>
            </a:rPr>
            <a:t>和偏差</a:t>
          </a:r>
          <a:r>
            <a:rPr lang="en-US" altLang="zh-CN" dirty="0">
              <a:latin typeface="黑体" panose="02010609060101010101" pitchFamily="49" charset="-122"/>
              <a:ea typeface="黑体" panose="02010609060101010101" pitchFamily="49" charset="-122"/>
            </a:rPr>
            <a:t>b</a:t>
          </a:r>
          <a:r>
            <a:rPr lang="zh-CN" altLang="en-US" dirty="0">
              <a:latin typeface="黑体" panose="02010609060101010101" pitchFamily="49" charset="-122"/>
              <a:ea typeface="黑体" panose="02010609060101010101" pitchFamily="49" charset="-122"/>
            </a:rPr>
            <a:t>进行初始猜测</a:t>
          </a:r>
          <a:endParaRPr lang="zh-CN" altLang="en-US" dirty="0"/>
        </a:p>
      </dgm:t>
    </dgm:pt>
    <dgm:pt modelId="{D08C02A1-CAF0-423C-8337-F3B0F5C95DD8}" cxnId="{525C306B-22B7-4EA9-A300-0FBBC5358235}" type="parTrans">
      <dgm:prSet/>
      <dgm:spPr/>
      <dgm:t>
        <a:bodyPr/>
        <a:lstStyle/>
        <a:p>
          <a:endParaRPr lang="zh-CN" altLang="en-US"/>
        </a:p>
      </dgm:t>
    </dgm:pt>
    <dgm:pt modelId="{26F6C5E4-493B-4615-90EC-BED083BE4A13}" cxnId="{525C306B-22B7-4EA9-A300-0FBBC5358235}" type="sibTrans">
      <dgm:prSet/>
      <dgm:spPr/>
      <dgm:t>
        <a:bodyPr/>
        <a:lstStyle/>
        <a:p>
          <a:endParaRPr lang="zh-CN" altLang="en-US"/>
        </a:p>
      </dgm:t>
    </dgm:pt>
    <dgm:pt modelId="{80648FDB-1565-40DA-B42E-422D65ACE0DD}">
      <dgm:prSet/>
      <dgm:spPr/>
      <dgm:t>
        <a:bodyPr/>
        <a:lstStyle/>
        <a:p>
          <a:r>
            <a:rPr lang="zh-CN" altLang="en-US" dirty="0">
              <a:latin typeface="黑体" panose="02010609060101010101" pitchFamily="49" charset="-122"/>
              <a:ea typeface="黑体" panose="02010609060101010101" pitchFamily="49" charset="-122"/>
            </a:rPr>
            <a:t>然后反复调整这些猜测</a:t>
          </a:r>
          <a:endParaRPr lang="en-US" altLang="zh-CN" dirty="0">
            <a:latin typeface="黑体" panose="02010609060101010101" pitchFamily="49" charset="-122"/>
            <a:ea typeface="黑体" panose="02010609060101010101" pitchFamily="49" charset="-122"/>
          </a:endParaRPr>
        </a:p>
      </dgm:t>
    </dgm:pt>
    <dgm:pt modelId="{910FE988-9FE4-4F0B-83F2-10A06EA12EB9}" cxnId="{2B20E538-6496-4D7D-897C-8183A90AF5C0}" type="parTrans">
      <dgm:prSet/>
      <dgm:spPr/>
      <dgm:t>
        <a:bodyPr/>
        <a:lstStyle/>
        <a:p>
          <a:endParaRPr lang="zh-CN" altLang="en-US"/>
        </a:p>
      </dgm:t>
    </dgm:pt>
    <dgm:pt modelId="{EA4AD544-C569-4D74-A416-A8DF9CC3A8E8}" cxnId="{2B20E538-6496-4D7D-897C-8183A90AF5C0}" type="sibTrans">
      <dgm:prSet/>
      <dgm:spPr/>
      <dgm:t>
        <a:bodyPr/>
        <a:lstStyle/>
        <a:p>
          <a:endParaRPr lang="zh-CN" altLang="en-US"/>
        </a:p>
      </dgm:t>
    </dgm:pt>
    <dgm:pt modelId="{24D4F91D-F4A2-480D-920C-F4F364DC0B8B}">
      <dgm:prSet/>
      <dgm:spPr/>
      <dgm:t>
        <a:bodyPr/>
        <a:lstStyle/>
        <a:p>
          <a:r>
            <a:rPr lang="zh-CN" altLang="en-US" dirty="0">
              <a:latin typeface="黑体" panose="02010609060101010101" pitchFamily="49" charset="-122"/>
              <a:ea typeface="黑体" panose="02010609060101010101" pitchFamily="49" charset="-122"/>
            </a:rPr>
            <a:t>直到获得损失可能最低的权重和偏差为止</a:t>
          </a:r>
          <a:endParaRPr lang="en-US" altLang="zh-CN" dirty="0">
            <a:latin typeface="黑体" panose="02010609060101010101" pitchFamily="49" charset="-122"/>
            <a:ea typeface="黑体" panose="02010609060101010101" pitchFamily="49" charset="-122"/>
          </a:endParaRPr>
        </a:p>
      </dgm:t>
    </dgm:pt>
    <dgm:pt modelId="{E3434896-BE56-4416-83B1-4F5DB9E4A0CC}" cxnId="{DD7CDD4A-946B-42ED-8274-DCDE37C218D1}" type="parTrans">
      <dgm:prSet/>
      <dgm:spPr/>
      <dgm:t>
        <a:bodyPr/>
        <a:lstStyle/>
        <a:p>
          <a:endParaRPr lang="zh-CN" altLang="en-US"/>
        </a:p>
      </dgm:t>
    </dgm:pt>
    <dgm:pt modelId="{3315BB64-EA37-449D-AE5F-EF299912DBA0}" cxnId="{DD7CDD4A-946B-42ED-8274-DCDE37C218D1}" type="sibTrans">
      <dgm:prSet/>
      <dgm:spPr/>
      <dgm:t>
        <a:bodyPr/>
        <a:lstStyle/>
        <a:p>
          <a:endParaRPr lang="zh-CN" altLang="en-US"/>
        </a:p>
      </dgm:t>
    </dgm:pt>
    <dgm:pt modelId="{870DA01E-5C5B-4735-8295-3C380BFCFEEE}" type="pres">
      <dgm:prSet presAssocID="{583A09E3-7B41-422E-A4A2-50350CE381D7}" presName="vert0" presStyleCnt="0">
        <dgm:presLayoutVars>
          <dgm:dir/>
          <dgm:animOne val="branch"/>
          <dgm:animLvl val="lvl"/>
        </dgm:presLayoutVars>
      </dgm:prSet>
      <dgm:spPr/>
      <dgm:t>
        <a:bodyPr/>
        <a:lstStyle/>
        <a:p>
          <a:endParaRPr lang="zh-CN" altLang="en-US"/>
        </a:p>
      </dgm:t>
    </dgm:pt>
    <dgm:pt modelId="{63DF20F4-3C7E-4580-A1B0-E56B92DA56EF}" type="pres">
      <dgm:prSet presAssocID="{13A8128B-3DA7-4892-860B-30E6EAE10BDC}" presName="thickLine" presStyleLbl="alignNode1" presStyleIdx="0" presStyleCnt="1"/>
      <dgm:spPr/>
    </dgm:pt>
    <dgm:pt modelId="{61FA7283-AB7A-46E4-A3C5-E680ADC47B5B}" type="pres">
      <dgm:prSet presAssocID="{13A8128B-3DA7-4892-860B-30E6EAE10BDC}" presName="horz1" presStyleCnt="0"/>
      <dgm:spPr/>
    </dgm:pt>
    <dgm:pt modelId="{6CE59D89-890F-4517-AF9D-FBA677D61741}" type="pres">
      <dgm:prSet presAssocID="{13A8128B-3DA7-4892-860B-30E6EAE10BDC}" presName="tx1" presStyleLbl="revTx" presStyleIdx="0" presStyleCnt="4" custScaleX="100000"/>
      <dgm:spPr/>
      <dgm:t>
        <a:bodyPr/>
        <a:lstStyle/>
        <a:p>
          <a:endParaRPr lang="zh-CN" altLang="en-US"/>
        </a:p>
      </dgm:t>
    </dgm:pt>
    <dgm:pt modelId="{6F71CB66-DFA1-4D5E-80FD-C993ED3DD48F}" type="pres">
      <dgm:prSet presAssocID="{13A8128B-3DA7-4892-860B-30E6EAE10BDC}" presName="vert1" presStyleCnt="0"/>
      <dgm:spPr/>
    </dgm:pt>
    <dgm:pt modelId="{5FA78342-8A39-4D4B-91DA-F26591E6381E}" type="pres">
      <dgm:prSet presAssocID="{E6BD2B41-9601-4C84-8232-CCEA59292ED6}" presName="vertSpace2a" presStyleCnt="0"/>
      <dgm:spPr/>
    </dgm:pt>
    <dgm:pt modelId="{6DE17D13-9232-431F-9E6A-64BEBE8F9552}" type="pres">
      <dgm:prSet presAssocID="{E6BD2B41-9601-4C84-8232-CCEA59292ED6}" presName="horz2" presStyleCnt="0"/>
      <dgm:spPr/>
    </dgm:pt>
    <dgm:pt modelId="{34FAA5AC-13F9-459B-94A3-F87DD51147AB}" type="pres">
      <dgm:prSet presAssocID="{E6BD2B41-9601-4C84-8232-CCEA59292ED6}" presName="horzSpace2" presStyleCnt="0"/>
      <dgm:spPr/>
    </dgm:pt>
    <dgm:pt modelId="{983880BC-AC6B-41B5-8281-5F1C464A1972}" type="pres">
      <dgm:prSet presAssocID="{E6BD2B41-9601-4C84-8232-CCEA59292ED6}" presName="tx2" presStyleLbl="revTx" presStyleIdx="1" presStyleCnt="4"/>
      <dgm:spPr/>
      <dgm:t>
        <a:bodyPr/>
        <a:lstStyle/>
        <a:p>
          <a:endParaRPr lang="zh-CN" altLang="en-US"/>
        </a:p>
      </dgm:t>
    </dgm:pt>
    <dgm:pt modelId="{467D35F4-C81F-40A4-9B20-30CBADCCCEC6}" type="pres">
      <dgm:prSet presAssocID="{E6BD2B41-9601-4C84-8232-CCEA59292ED6}" presName="vert2" presStyleCnt="0"/>
      <dgm:spPr/>
    </dgm:pt>
    <dgm:pt modelId="{542D8E6C-B4DA-42AC-AD56-051B57B57A6B}" type="pres">
      <dgm:prSet presAssocID="{E6BD2B41-9601-4C84-8232-CCEA59292ED6}" presName="thinLine2b" presStyleLbl="callout" presStyleIdx="0" presStyleCnt="3"/>
      <dgm:spPr/>
    </dgm:pt>
    <dgm:pt modelId="{BABC78C2-63E4-4CF9-AEDB-4C9F2C751E11}" type="pres">
      <dgm:prSet presAssocID="{E6BD2B41-9601-4C84-8232-CCEA59292ED6}" presName="vertSpace2b" presStyleCnt="0"/>
      <dgm:spPr/>
    </dgm:pt>
    <dgm:pt modelId="{C5DD61C6-8B7C-47B8-A3D2-02461F5EB1C9}" type="pres">
      <dgm:prSet presAssocID="{80648FDB-1565-40DA-B42E-422D65ACE0DD}" presName="horz2" presStyleCnt="0"/>
      <dgm:spPr/>
    </dgm:pt>
    <dgm:pt modelId="{2BC4535E-E987-4DFE-A472-A8C786E38313}" type="pres">
      <dgm:prSet presAssocID="{80648FDB-1565-40DA-B42E-422D65ACE0DD}" presName="horzSpace2" presStyleCnt="0"/>
      <dgm:spPr/>
    </dgm:pt>
    <dgm:pt modelId="{F9025AC7-3AAD-44EE-83F9-E6A6CAD8BD16}" type="pres">
      <dgm:prSet presAssocID="{80648FDB-1565-40DA-B42E-422D65ACE0DD}" presName="tx2" presStyleLbl="revTx" presStyleIdx="2" presStyleCnt="4"/>
      <dgm:spPr/>
      <dgm:t>
        <a:bodyPr/>
        <a:lstStyle/>
        <a:p>
          <a:endParaRPr lang="zh-CN" altLang="en-US"/>
        </a:p>
      </dgm:t>
    </dgm:pt>
    <dgm:pt modelId="{EA502580-DF16-441E-84A6-499F4A344A3E}" type="pres">
      <dgm:prSet presAssocID="{80648FDB-1565-40DA-B42E-422D65ACE0DD}" presName="vert2" presStyleCnt="0"/>
      <dgm:spPr/>
    </dgm:pt>
    <dgm:pt modelId="{1436F547-E983-47FC-B396-D47C0E7D5BB8}" type="pres">
      <dgm:prSet presAssocID="{80648FDB-1565-40DA-B42E-422D65ACE0DD}" presName="thinLine2b" presStyleLbl="callout" presStyleIdx="1" presStyleCnt="3"/>
      <dgm:spPr/>
    </dgm:pt>
    <dgm:pt modelId="{A4950FFF-1E87-4FC3-B7D4-B553C4C65BF2}" type="pres">
      <dgm:prSet presAssocID="{80648FDB-1565-40DA-B42E-422D65ACE0DD}" presName="vertSpace2b" presStyleCnt="0"/>
      <dgm:spPr/>
    </dgm:pt>
    <dgm:pt modelId="{9C3F6E0E-EFA9-470A-BB14-D1C16B389914}" type="pres">
      <dgm:prSet presAssocID="{24D4F91D-F4A2-480D-920C-F4F364DC0B8B}" presName="horz2" presStyleCnt="0"/>
      <dgm:spPr/>
    </dgm:pt>
    <dgm:pt modelId="{8DD6C4E1-95E9-4A6C-AFE2-2C47660230EE}" type="pres">
      <dgm:prSet presAssocID="{24D4F91D-F4A2-480D-920C-F4F364DC0B8B}" presName="horzSpace2" presStyleCnt="0"/>
      <dgm:spPr/>
    </dgm:pt>
    <dgm:pt modelId="{DD20C4CD-F04B-401F-BE96-EB5208B2B2CB}" type="pres">
      <dgm:prSet presAssocID="{24D4F91D-F4A2-480D-920C-F4F364DC0B8B}" presName="tx2" presStyleLbl="revTx" presStyleIdx="3" presStyleCnt="4"/>
      <dgm:spPr/>
      <dgm:t>
        <a:bodyPr/>
        <a:lstStyle/>
        <a:p>
          <a:endParaRPr lang="zh-CN" altLang="en-US"/>
        </a:p>
      </dgm:t>
    </dgm:pt>
    <dgm:pt modelId="{C2CF7E55-3288-467F-B3E6-F1BF9838962F}" type="pres">
      <dgm:prSet presAssocID="{24D4F91D-F4A2-480D-920C-F4F364DC0B8B}" presName="vert2" presStyleCnt="0"/>
      <dgm:spPr/>
    </dgm:pt>
    <dgm:pt modelId="{D590A2DF-C281-40BA-B5B4-45475E4CC219}" type="pres">
      <dgm:prSet presAssocID="{24D4F91D-F4A2-480D-920C-F4F364DC0B8B}" presName="thinLine2b" presStyleLbl="callout" presStyleIdx="2" presStyleCnt="3"/>
      <dgm:spPr/>
    </dgm:pt>
    <dgm:pt modelId="{338E7061-D455-4A63-80CD-EA28AA3CE5C9}" type="pres">
      <dgm:prSet presAssocID="{24D4F91D-F4A2-480D-920C-F4F364DC0B8B}" presName="vertSpace2b" presStyleCnt="0"/>
      <dgm:spPr/>
    </dgm:pt>
  </dgm:ptLst>
  <dgm:cxnLst>
    <dgm:cxn modelId="{D30A1F7A-EC31-4A98-91F7-B884C0F69E66}" type="presOf" srcId="{13A8128B-3DA7-4892-860B-30E6EAE10BDC}" destId="{6CE59D89-890F-4517-AF9D-FBA677D61741}" srcOrd="0" destOrd="0" presId="urn:microsoft.com/office/officeart/2008/layout/LinedList"/>
    <dgm:cxn modelId="{F1212197-ECEC-4A65-928B-82CDEAA8C4FE}" type="presOf" srcId="{583A09E3-7B41-422E-A4A2-50350CE381D7}" destId="{870DA01E-5C5B-4735-8295-3C380BFCFEEE}" srcOrd="0" destOrd="0" presId="urn:microsoft.com/office/officeart/2008/layout/LinedList"/>
    <dgm:cxn modelId="{EBF14826-689C-4135-AACE-37D87CBA4ECA}" type="presOf" srcId="{80648FDB-1565-40DA-B42E-422D65ACE0DD}" destId="{F9025AC7-3AAD-44EE-83F9-E6A6CAD8BD16}" srcOrd="0" destOrd="0" presId="urn:microsoft.com/office/officeart/2008/layout/LinedList"/>
    <dgm:cxn modelId="{78FFCF47-F8DC-43B3-9CAE-E945536E53E5}" type="presOf" srcId="{24D4F91D-F4A2-480D-920C-F4F364DC0B8B}" destId="{DD20C4CD-F04B-401F-BE96-EB5208B2B2CB}" srcOrd="0" destOrd="0" presId="urn:microsoft.com/office/officeart/2008/layout/LinedList"/>
    <dgm:cxn modelId="{525C306B-22B7-4EA9-A300-0FBBC5358235}" srcId="{13A8128B-3DA7-4892-860B-30E6EAE10BDC}" destId="{E6BD2B41-9601-4C84-8232-CCEA59292ED6}" srcOrd="0" destOrd="0" parTransId="{D08C02A1-CAF0-423C-8337-F3B0F5C95DD8}" sibTransId="{26F6C5E4-493B-4615-90EC-BED083BE4A13}"/>
    <dgm:cxn modelId="{1A825BC5-650E-4FFE-9EC1-59784F87A6C9}" srcId="{583A09E3-7B41-422E-A4A2-50350CE381D7}" destId="{13A8128B-3DA7-4892-860B-30E6EAE10BDC}" srcOrd="0" destOrd="0" parTransId="{7BE7C309-5C0B-446A-973F-35A820B36E86}" sibTransId="{9C2FDC0A-E39A-4FF0-B53E-E9DD3A50D7C7}"/>
    <dgm:cxn modelId="{2B20E538-6496-4D7D-897C-8183A90AF5C0}" srcId="{13A8128B-3DA7-4892-860B-30E6EAE10BDC}" destId="{80648FDB-1565-40DA-B42E-422D65ACE0DD}" srcOrd="1" destOrd="0" parTransId="{910FE988-9FE4-4F0B-83F2-10A06EA12EB9}" sibTransId="{EA4AD544-C569-4D74-A416-A8DF9CC3A8E8}"/>
    <dgm:cxn modelId="{261FA8D1-4CDC-4657-87F2-207F1D0AEA26}" type="presOf" srcId="{E6BD2B41-9601-4C84-8232-CCEA59292ED6}" destId="{983880BC-AC6B-41B5-8281-5F1C464A1972}" srcOrd="0" destOrd="0" presId="urn:microsoft.com/office/officeart/2008/layout/LinedList"/>
    <dgm:cxn modelId="{DD7CDD4A-946B-42ED-8274-DCDE37C218D1}" srcId="{13A8128B-3DA7-4892-860B-30E6EAE10BDC}" destId="{24D4F91D-F4A2-480D-920C-F4F364DC0B8B}" srcOrd="2" destOrd="0" parTransId="{E3434896-BE56-4416-83B1-4F5DB9E4A0CC}" sibTransId="{3315BB64-EA37-449D-AE5F-EF299912DBA0}"/>
    <dgm:cxn modelId="{13EC51B7-CB92-453D-85C9-589E3E737A25}" type="presParOf" srcId="{870DA01E-5C5B-4735-8295-3C380BFCFEEE}" destId="{63DF20F4-3C7E-4580-A1B0-E56B92DA56EF}" srcOrd="0" destOrd="0" presId="urn:microsoft.com/office/officeart/2008/layout/LinedList"/>
    <dgm:cxn modelId="{C45E27B2-603B-44FD-BF10-307806F7B3A2}" type="presParOf" srcId="{870DA01E-5C5B-4735-8295-3C380BFCFEEE}" destId="{61FA7283-AB7A-46E4-A3C5-E680ADC47B5B}" srcOrd="1" destOrd="0" presId="urn:microsoft.com/office/officeart/2008/layout/LinedList"/>
    <dgm:cxn modelId="{75646C8E-AB16-4B2D-AF46-90530433196D}" type="presParOf" srcId="{61FA7283-AB7A-46E4-A3C5-E680ADC47B5B}" destId="{6CE59D89-890F-4517-AF9D-FBA677D61741}" srcOrd="0" destOrd="0" presId="urn:microsoft.com/office/officeart/2008/layout/LinedList"/>
    <dgm:cxn modelId="{632138A0-4936-4AEE-A14C-EAE31ED78BCF}" type="presParOf" srcId="{61FA7283-AB7A-46E4-A3C5-E680ADC47B5B}" destId="{6F71CB66-DFA1-4D5E-80FD-C993ED3DD48F}" srcOrd="1" destOrd="0" presId="urn:microsoft.com/office/officeart/2008/layout/LinedList"/>
    <dgm:cxn modelId="{A0DA215F-FEE4-49F0-8DDE-22B35C114B82}" type="presParOf" srcId="{6F71CB66-DFA1-4D5E-80FD-C993ED3DD48F}" destId="{5FA78342-8A39-4D4B-91DA-F26591E6381E}" srcOrd="0" destOrd="0" presId="urn:microsoft.com/office/officeart/2008/layout/LinedList"/>
    <dgm:cxn modelId="{571DD9EF-4B0D-413B-9393-0548EC6C845D}" type="presParOf" srcId="{6F71CB66-DFA1-4D5E-80FD-C993ED3DD48F}" destId="{6DE17D13-9232-431F-9E6A-64BEBE8F9552}" srcOrd="1" destOrd="0" presId="urn:microsoft.com/office/officeart/2008/layout/LinedList"/>
    <dgm:cxn modelId="{1B259870-4D65-40C6-A8F2-44E27C2AF82F}" type="presParOf" srcId="{6DE17D13-9232-431F-9E6A-64BEBE8F9552}" destId="{34FAA5AC-13F9-459B-94A3-F87DD51147AB}" srcOrd="0" destOrd="0" presId="urn:microsoft.com/office/officeart/2008/layout/LinedList"/>
    <dgm:cxn modelId="{AA320247-59BD-40F4-9DB5-FAF5F0B0CC8F}" type="presParOf" srcId="{6DE17D13-9232-431F-9E6A-64BEBE8F9552}" destId="{983880BC-AC6B-41B5-8281-5F1C464A1972}" srcOrd="1" destOrd="0" presId="urn:microsoft.com/office/officeart/2008/layout/LinedList"/>
    <dgm:cxn modelId="{E139BAEB-CA5D-4144-9BE2-751717B5FAF0}" type="presParOf" srcId="{6DE17D13-9232-431F-9E6A-64BEBE8F9552}" destId="{467D35F4-C81F-40A4-9B20-30CBADCCCEC6}" srcOrd="2" destOrd="0" presId="urn:microsoft.com/office/officeart/2008/layout/LinedList"/>
    <dgm:cxn modelId="{47AF2323-A8FB-4F14-B609-F8AF582D44E6}" type="presParOf" srcId="{6F71CB66-DFA1-4D5E-80FD-C993ED3DD48F}" destId="{542D8E6C-B4DA-42AC-AD56-051B57B57A6B}" srcOrd="2" destOrd="0" presId="urn:microsoft.com/office/officeart/2008/layout/LinedList"/>
    <dgm:cxn modelId="{A3E2980A-39AF-45D0-8597-E634859E1CFD}" type="presParOf" srcId="{6F71CB66-DFA1-4D5E-80FD-C993ED3DD48F}" destId="{BABC78C2-63E4-4CF9-AEDB-4C9F2C751E11}" srcOrd="3" destOrd="0" presId="urn:microsoft.com/office/officeart/2008/layout/LinedList"/>
    <dgm:cxn modelId="{155CA8F2-6055-49DD-AB73-6006AE7F40CE}" type="presParOf" srcId="{6F71CB66-DFA1-4D5E-80FD-C993ED3DD48F}" destId="{C5DD61C6-8B7C-47B8-A3D2-02461F5EB1C9}" srcOrd="4" destOrd="0" presId="urn:microsoft.com/office/officeart/2008/layout/LinedList"/>
    <dgm:cxn modelId="{E35A6F5E-3DAE-4F5C-8522-6FB22C3D962B}" type="presParOf" srcId="{C5DD61C6-8B7C-47B8-A3D2-02461F5EB1C9}" destId="{2BC4535E-E987-4DFE-A472-A8C786E38313}" srcOrd="0" destOrd="0" presId="urn:microsoft.com/office/officeart/2008/layout/LinedList"/>
    <dgm:cxn modelId="{0D2951A0-6105-4229-AF8E-3E2CCF0706C8}" type="presParOf" srcId="{C5DD61C6-8B7C-47B8-A3D2-02461F5EB1C9}" destId="{F9025AC7-3AAD-44EE-83F9-E6A6CAD8BD16}" srcOrd="1" destOrd="0" presId="urn:microsoft.com/office/officeart/2008/layout/LinedList"/>
    <dgm:cxn modelId="{2D4A9576-EFD1-4B1B-87A6-F11D54DA5D48}" type="presParOf" srcId="{C5DD61C6-8B7C-47B8-A3D2-02461F5EB1C9}" destId="{EA502580-DF16-441E-84A6-499F4A344A3E}" srcOrd="2" destOrd="0" presId="urn:microsoft.com/office/officeart/2008/layout/LinedList"/>
    <dgm:cxn modelId="{436200FB-4543-4862-AC8C-8483F74543E8}" type="presParOf" srcId="{6F71CB66-DFA1-4D5E-80FD-C993ED3DD48F}" destId="{1436F547-E983-47FC-B396-D47C0E7D5BB8}" srcOrd="5" destOrd="0" presId="urn:microsoft.com/office/officeart/2008/layout/LinedList"/>
    <dgm:cxn modelId="{D792F8A8-11E6-4C89-81A1-58FD1DEF116F}" type="presParOf" srcId="{6F71CB66-DFA1-4D5E-80FD-C993ED3DD48F}" destId="{A4950FFF-1E87-4FC3-B7D4-B553C4C65BF2}" srcOrd="6" destOrd="0" presId="urn:microsoft.com/office/officeart/2008/layout/LinedList"/>
    <dgm:cxn modelId="{BA538C75-CE4C-452B-BB6D-10DA86E13DD8}" type="presParOf" srcId="{6F71CB66-DFA1-4D5E-80FD-C993ED3DD48F}" destId="{9C3F6E0E-EFA9-470A-BB14-D1C16B389914}" srcOrd="7" destOrd="0" presId="urn:microsoft.com/office/officeart/2008/layout/LinedList"/>
    <dgm:cxn modelId="{4C740A02-83A2-4DA9-B255-CA3C8A0AA47E}" type="presParOf" srcId="{9C3F6E0E-EFA9-470A-BB14-D1C16B389914}" destId="{8DD6C4E1-95E9-4A6C-AFE2-2C47660230EE}" srcOrd="0" destOrd="0" presId="urn:microsoft.com/office/officeart/2008/layout/LinedList"/>
    <dgm:cxn modelId="{B9667E82-CF43-4E96-8032-42BBAEDC6B9A}" type="presParOf" srcId="{9C3F6E0E-EFA9-470A-BB14-D1C16B389914}" destId="{DD20C4CD-F04B-401F-BE96-EB5208B2B2CB}" srcOrd="1" destOrd="0" presId="urn:microsoft.com/office/officeart/2008/layout/LinedList"/>
    <dgm:cxn modelId="{1AD56790-8CAB-4678-90E3-6505A63F67CB}" type="presParOf" srcId="{9C3F6E0E-EFA9-470A-BB14-D1C16B389914}" destId="{C2CF7E55-3288-467F-B3E6-F1BF9838962F}" srcOrd="2" destOrd="0" presId="urn:microsoft.com/office/officeart/2008/layout/LinedList"/>
    <dgm:cxn modelId="{49398505-31E3-4C87-B071-49BCA8157F80}" type="presParOf" srcId="{6F71CB66-DFA1-4D5E-80FD-C993ED3DD48F}" destId="{D590A2DF-C281-40BA-B5B4-45475E4CC219}" srcOrd="8" destOrd="0" presId="urn:microsoft.com/office/officeart/2008/layout/LinedList"/>
    <dgm:cxn modelId="{4CB5DF8D-E1D1-430C-94EE-ECAF25B3A03C}" type="presParOf" srcId="{6F71CB66-DFA1-4D5E-80FD-C993ED3DD48F}" destId="{338E7061-D455-4A63-80CD-EA28AA3CE5C9}" srcOrd="9"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890708" cy="1653149"/>
        <a:chOff x="0" y="0"/>
        <a:chExt cx="6890708" cy="1653149"/>
      </a:xfrm>
    </dsp:grpSpPr>
    <dsp:sp modelId="{63DF20F4-3C7E-4580-A1B0-E56B92DA56EF}">
      <dsp:nvSpPr>
        <dsp:cNvPr id="3" name="直接连接符 2"/>
        <dsp:cNvSpPr/>
      </dsp:nvSpPr>
      <dsp:spPr bwMode="white">
        <a:xfrm>
          <a:off x="0" y="0"/>
          <a:ext cx="6890708" cy="0"/>
        </a:xfrm>
        <a:prstGeom prst="line">
          <a:avLst/>
        </a:prstGeom>
      </dsp:spPr>
      <dsp:style>
        <a:lnRef idx="2">
          <a:schemeClr val="accent2"/>
        </a:lnRef>
        <a:fillRef idx="1">
          <a:schemeClr val="accent2"/>
        </a:fillRef>
        <a:effectRef idx="0">
          <a:scrgbClr r="0" g="0" b="0"/>
        </a:effectRef>
        <a:fontRef idx="minor">
          <a:schemeClr val="lt1"/>
        </a:fontRef>
      </dsp:style>
      <dsp:txXfrm>
        <a:off x="0" y="0"/>
        <a:ext cx="6890708" cy="0"/>
      </dsp:txXfrm>
    </dsp:sp>
    <dsp:sp modelId="{6CE59D89-890F-4517-AF9D-FBA677D61741}">
      <dsp:nvSpPr>
        <dsp:cNvPr id="4" name="矩形 3"/>
        <dsp:cNvSpPr/>
      </dsp:nvSpPr>
      <dsp:spPr bwMode="white">
        <a:xfrm>
          <a:off x="0" y="0"/>
          <a:ext cx="1378142" cy="165314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4300" tIns="114300" rIns="114300" bIns="1143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3000" b="1" dirty="0">
              <a:solidFill>
                <a:srgbClr val="C00000"/>
              </a:solidFill>
            </a:rPr>
            <a:t>模型训练要点</a:t>
          </a:r>
          <a:endParaRPr>
            <a:solidFill>
              <a:schemeClr val="tx1"/>
            </a:solidFill>
          </a:endParaRPr>
        </a:p>
      </dsp:txBody>
      <dsp:txXfrm>
        <a:off x="0" y="0"/>
        <a:ext cx="1378142" cy="1653149"/>
      </dsp:txXfrm>
    </dsp:sp>
    <dsp:sp modelId="{983880BC-AC6B-41B5-8281-5F1C464A1972}">
      <dsp:nvSpPr>
        <dsp:cNvPr id="5" name="矩形 4"/>
        <dsp:cNvSpPr/>
      </dsp:nvSpPr>
      <dsp:spPr bwMode="white">
        <a:xfrm>
          <a:off x="1481502" y="25830"/>
          <a:ext cx="5409206" cy="51660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solidFill>
                <a:schemeClr val="tx1"/>
              </a:solidFill>
              <a:latin typeface="黑体" panose="02010609060101010101" pitchFamily="49" charset="-122"/>
              <a:ea typeface="黑体" panose="02010609060101010101" pitchFamily="49" charset="-122"/>
            </a:rPr>
            <a:t>首先对权重</a:t>
          </a:r>
          <a:r>
            <a:rPr lang="en-US" altLang="zh-CN" dirty="0">
              <a:solidFill>
                <a:schemeClr val="tx1"/>
              </a:solidFill>
              <a:latin typeface="黑体" panose="02010609060101010101" pitchFamily="49" charset="-122"/>
              <a:ea typeface="黑体" panose="02010609060101010101" pitchFamily="49" charset="-122"/>
            </a:rPr>
            <a:t>w</a:t>
          </a:r>
          <a:r>
            <a:rPr lang="zh-CN" altLang="en-US" dirty="0">
              <a:solidFill>
                <a:schemeClr val="tx1"/>
              </a:solidFill>
              <a:latin typeface="黑体" panose="02010609060101010101" pitchFamily="49" charset="-122"/>
              <a:ea typeface="黑体" panose="02010609060101010101" pitchFamily="49" charset="-122"/>
            </a:rPr>
            <a:t>和偏差</a:t>
          </a:r>
          <a:r>
            <a:rPr lang="en-US" altLang="zh-CN" dirty="0">
              <a:solidFill>
                <a:schemeClr val="tx1"/>
              </a:solidFill>
              <a:latin typeface="黑体" panose="02010609060101010101" pitchFamily="49" charset="-122"/>
              <a:ea typeface="黑体" panose="02010609060101010101" pitchFamily="49" charset="-122"/>
            </a:rPr>
            <a:t>b</a:t>
          </a:r>
          <a:r>
            <a:rPr lang="zh-CN" altLang="en-US" dirty="0">
              <a:solidFill>
                <a:schemeClr val="tx1"/>
              </a:solidFill>
              <a:latin typeface="黑体" panose="02010609060101010101" pitchFamily="49" charset="-122"/>
              <a:ea typeface="黑体" panose="02010609060101010101" pitchFamily="49" charset="-122"/>
            </a:rPr>
            <a:t>进行初始猜测</a:t>
          </a:r>
          <a:endParaRPr lang="zh-CN" altLang="en-US" dirty="0">
            <a:solidFill>
              <a:schemeClr val="tx1"/>
            </a:solidFill>
          </a:endParaRPr>
        </a:p>
      </dsp:txBody>
      <dsp:txXfrm>
        <a:off x="1481502" y="25830"/>
        <a:ext cx="5409206" cy="516609"/>
      </dsp:txXfrm>
    </dsp:sp>
    <dsp:sp modelId="{542D8E6C-B4DA-42AC-AD56-051B57B57A6B}">
      <dsp:nvSpPr>
        <dsp:cNvPr id="6" name="直接连接符 5"/>
        <dsp:cNvSpPr/>
      </dsp:nvSpPr>
      <dsp:spPr bwMode="white">
        <a:xfrm>
          <a:off x="1378142" y="542440"/>
          <a:ext cx="5512566" cy="0"/>
        </a:xfrm>
        <a:prstGeom prst="line">
          <a:avLst/>
        </a:prstGeom>
      </dsp:spPr>
      <dsp:style>
        <a:lnRef idx="2">
          <a:schemeClr val="accent2">
            <a:tint val="50000"/>
          </a:schemeClr>
        </a:lnRef>
        <a:fillRef idx="1">
          <a:schemeClr val="accent2"/>
        </a:fillRef>
        <a:effectRef idx="0">
          <a:scrgbClr r="0" g="0" b="0"/>
        </a:effectRef>
        <a:fontRef idx="minor"/>
      </dsp:style>
      <dsp:txXfrm>
        <a:off x="1378142" y="542440"/>
        <a:ext cx="5512566" cy="0"/>
      </dsp:txXfrm>
    </dsp:sp>
    <dsp:sp modelId="{F9025AC7-3AAD-44EE-83F9-E6A6CAD8BD16}">
      <dsp:nvSpPr>
        <dsp:cNvPr id="7" name="矩形 6"/>
        <dsp:cNvSpPr/>
      </dsp:nvSpPr>
      <dsp:spPr bwMode="white">
        <a:xfrm>
          <a:off x="1481502" y="568270"/>
          <a:ext cx="5409206" cy="51660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solidFill>
                <a:schemeClr val="tx1"/>
              </a:solidFill>
              <a:latin typeface="黑体" panose="02010609060101010101" pitchFamily="49" charset="-122"/>
              <a:ea typeface="黑体" panose="02010609060101010101" pitchFamily="49" charset="-122"/>
            </a:rPr>
            <a:t>然后反复调整这些猜测</a:t>
          </a:r>
          <a:endParaRPr lang="en-US" altLang="zh-CN" dirty="0">
            <a:solidFill>
              <a:schemeClr val="tx1"/>
            </a:solidFill>
            <a:latin typeface="黑体" panose="02010609060101010101" pitchFamily="49" charset="-122"/>
            <a:ea typeface="黑体" panose="02010609060101010101" pitchFamily="49" charset="-122"/>
          </a:endParaRPr>
        </a:p>
      </dsp:txBody>
      <dsp:txXfrm>
        <a:off x="1481502" y="568270"/>
        <a:ext cx="5409206" cy="516609"/>
      </dsp:txXfrm>
    </dsp:sp>
    <dsp:sp modelId="{1436F547-E983-47FC-B396-D47C0E7D5BB8}">
      <dsp:nvSpPr>
        <dsp:cNvPr id="8" name="直接连接符 7"/>
        <dsp:cNvSpPr/>
      </dsp:nvSpPr>
      <dsp:spPr bwMode="white">
        <a:xfrm>
          <a:off x="1378142" y="1084879"/>
          <a:ext cx="5512566" cy="0"/>
        </a:xfrm>
        <a:prstGeom prst="line">
          <a:avLst/>
        </a:prstGeom>
      </dsp:spPr>
      <dsp:style>
        <a:lnRef idx="2">
          <a:schemeClr val="accent2">
            <a:tint val="50000"/>
          </a:schemeClr>
        </a:lnRef>
        <a:fillRef idx="1">
          <a:schemeClr val="accent2"/>
        </a:fillRef>
        <a:effectRef idx="0">
          <a:scrgbClr r="0" g="0" b="0"/>
        </a:effectRef>
        <a:fontRef idx="minor"/>
      </dsp:style>
      <dsp:txXfrm>
        <a:off x="1378142" y="1084879"/>
        <a:ext cx="5512566" cy="0"/>
      </dsp:txXfrm>
    </dsp:sp>
    <dsp:sp modelId="{DD20C4CD-F04B-401F-BE96-EB5208B2B2CB}">
      <dsp:nvSpPr>
        <dsp:cNvPr id="9" name="矩形 8"/>
        <dsp:cNvSpPr/>
      </dsp:nvSpPr>
      <dsp:spPr bwMode="white">
        <a:xfrm>
          <a:off x="1481502" y="1110709"/>
          <a:ext cx="5409206" cy="51660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83820" tIns="83820" rIns="83820" bIns="83820" anchor="t"/>
        <a:lstStyle>
          <a:lvl1pPr algn="l">
            <a:defRPr sz="22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zh-CN" altLang="en-US" dirty="0">
              <a:solidFill>
                <a:schemeClr val="tx1"/>
              </a:solidFill>
              <a:latin typeface="黑体" panose="02010609060101010101" pitchFamily="49" charset="-122"/>
              <a:ea typeface="黑体" panose="02010609060101010101" pitchFamily="49" charset="-122"/>
            </a:rPr>
            <a:t>直到获得损失可能最低的权重和偏差为止</a:t>
          </a:r>
          <a:endParaRPr lang="en-US" altLang="zh-CN" dirty="0">
            <a:solidFill>
              <a:schemeClr val="tx1"/>
            </a:solidFill>
            <a:latin typeface="黑体" panose="02010609060101010101" pitchFamily="49" charset="-122"/>
            <a:ea typeface="黑体" panose="02010609060101010101" pitchFamily="49" charset="-122"/>
          </a:endParaRPr>
        </a:p>
      </dsp:txBody>
      <dsp:txXfrm>
        <a:off x="1481502" y="1110709"/>
        <a:ext cx="5409206" cy="516609"/>
      </dsp:txXfrm>
    </dsp:sp>
    <dsp:sp modelId="{D590A2DF-C281-40BA-B5B4-45475E4CC219}">
      <dsp:nvSpPr>
        <dsp:cNvPr id="10" name="直接连接符 9"/>
        <dsp:cNvSpPr/>
      </dsp:nvSpPr>
      <dsp:spPr bwMode="white">
        <a:xfrm>
          <a:off x="1378142" y="1627319"/>
          <a:ext cx="5512566" cy="0"/>
        </a:xfrm>
        <a:prstGeom prst="line">
          <a:avLst/>
        </a:prstGeom>
      </dsp:spPr>
      <dsp:style>
        <a:lnRef idx="2">
          <a:schemeClr val="accent2">
            <a:tint val="50000"/>
          </a:schemeClr>
        </a:lnRef>
        <a:fillRef idx="1">
          <a:schemeClr val="accent2"/>
        </a:fillRef>
        <a:effectRef idx="0">
          <a:scrgbClr r="0" g="0" b="0"/>
        </a:effectRef>
        <a:fontRef idx="minor"/>
      </dsp:style>
      <dsp:txXfrm>
        <a:off x="1378142" y="1627319"/>
        <a:ext cx="5512566" cy="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D77B4-E4B4-4D3C-A9C5-EB900FF3B1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D5EBB-275F-4C24-B082-C5EEF1435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s.google.cn/machine-learning/glossary/#squared_loss"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https://developers.google.cn/machine-learning/crash-course/descending-into-ml/training-and-loss</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请注意，左侧曲线图中的红色箭头比右侧曲线图中的对应红色箭头长得多。显然，相较于左侧曲线图中的蓝线，右侧曲线图中的蓝线代表的是预测效果更好的模型。</a:t>
            </a:r>
            <a:endParaRPr lang="en-US" altLang="zh-CN" dirty="0"/>
          </a:p>
          <a:p>
            <a:endParaRPr lang="en-US" altLang="zh-CN" dirty="0"/>
          </a:p>
          <a:p>
            <a:r>
              <a:rPr lang="en-US" altLang="zh-CN" dirty="0"/>
              <a:t>https://developers.google.cn/machine-learning/crash-course/descending-into-ml/training-and-loss</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 </a:t>
            </a:r>
            <a:r>
              <a:rPr lang="en-US" altLang="zh-CN" sz="1200" b="1" i="0" u="none" strike="noStrike" kern="1200" dirty="0">
                <a:solidFill>
                  <a:schemeClr val="tx1"/>
                </a:solidFill>
                <a:effectLst/>
                <a:latin typeface="+mn-lt"/>
                <a:ea typeface="+mn-ea"/>
                <a:cs typeface="+mn-cs"/>
                <a:hlinkClick r:id="rId3"/>
              </a:rPr>
              <a:t>L</a:t>
            </a:r>
            <a:r>
              <a:rPr lang="en-US" altLang="zh-CN" sz="1200" b="1" i="0" u="none" strike="noStrike" kern="1200" baseline="-25000" dirty="0">
                <a:solidFill>
                  <a:schemeClr val="tx1"/>
                </a:solidFill>
                <a:effectLst/>
                <a:latin typeface="+mn-lt"/>
                <a:ea typeface="+mn-ea"/>
                <a:cs typeface="+mn-cs"/>
                <a:hlinkClick r:id="rId3"/>
              </a:rPr>
              <a:t>2</a:t>
            </a:r>
            <a:r>
              <a:rPr lang="zh-CN" altLang="en-US" sz="1200" b="1" i="0" u="none" strike="noStrike" kern="1200" dirty="0">
                <a:solidFill>
                  <a:schemeClr val="tx1"/>
                </a:solidFill>
                <a:effectLst/>
                <a:latin typeface="+mn-lt"/>
                <a:ea typeface="+mn-ea"/>
                <a:cs typeface="+mn-cs"/>
                <a:hlinkClick r:id="rId3"/>
              </a:rPr>
              <a:t> 损失函数</a:t>
            </a:r>
            <a:r>
              <a:rPr lang="zh-CN" altLang="en-US" sz="1200" b="0" i="0" kern="1200" dirty="0">
                <a:solidFill>
                  <a:schemeClr val="tx1"/>
                </a:solidFill>
                <a:effectLst/>
                <a:latin typeface="+mn-lt"/>
                <a:ea typeface="+mn-ea"/>
                <a:cs typeface="+mn-cs"/>
              </a:rPr>
              <a:t>相比，</a:t>
            </a:r>
            <a:r>
              <a:rPr lang="en-US" altLang="zh-CN" sz="1200" b="0" i="0" kern="1200" dirty="0">
                <a:solidFill>
                  <a:schemeClr val="tx1"/>
                </a:solidFill>
                <a:effectLst/>
                <a:latin typeface="+mn-lt"/>
                <a:ea typeface="+mn-ea"/>
                <a:cs typeface="+mn-cs"/>
              </a:rPr>
              <a:t>L</a:t>
            </a:r>
            <a:r>
              <a:rPr lang="en-US" altLang="zh-CN" sz="1200" b="0" i="0" kern="1200" baseline="-250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 损失函数对离群值的敏感性弱一些。</a:t>
            </a:r>
            <a:endParaRPr lang="en-US" altLang="zh-CN" sz="1200" b="0" i="0" kern="1200" dirty="0">
              <a:solidFill>
                <a:schemeClr val="tx1"/>
              </a:solidFill>
              <a:effectLst/>
              <a:latin typeface="+mn-lt"/>
              <a:ea typeface="+mn-ea"/>
              <a:cs typeface="+mn-cs"/>
            </a:endParaRPr>
          </a:p>
          <a:p>
            <a:endParaRPr lang="en-US" altLang="zh-CN" dirty="0"/>
          </a:p>
          <a:p>
            <a:r>
              <a:rPr lang="zh-CN" altLang="en-US" dirty="0"/>
              <a:t>其中：</a:t>
            </a:r>
            <a:endParaRPr lang="zh-CN" altLang="en-US" dirty="0"/>
          </a:p>
          <a:p>
            <a:r>
              <a:rPr lang="zh-CN" altLang="en-US" dirty="0"/>
              <a:t>指的是样本，其中 </a:t>
            </a:r>
            <a:endParaRPr lang="zh-CN" altLang="en-US" dirty="0"/>
          </a:p>
          <a:p>
            <a:r>
              <a:rPr lang="zh-CN" altLang="en-US" dirty="0"/>
              <a:t>指的是模型进行预测时使用的特征集（例如，温度、年龄和交配成功率）。 指的是样本的标签（例如，每分钟的鸣叫次数）。</a:t>
            </a:r>
            <a:endParaRPr lang="zh-CN" altLang="en-US" dirty="0"/>
          </a:p>
          <a:p>
            <a:r>
              <a:rPr lang="zh-CN" altLang="en-US" dirty="0"/>
              <a:t>指的是权重和偏差与特征集 结合的函数。 指的是包含多个有标签样本（即 ）的数据集。 指的是 中的样本数量。</a:t>
            </a:r>
            <a:endParaRPr lang="en-US" altLang="zh-CN" dirty="0"/>
          </a:p>
          <a:p>
            <a:endParaRPr lang="en-US" altLang="zh-CN" dirty="0"/>
          </a:p>
          <a:p>
            <a:r>
              <a:rPr lang="en-US" altLang="zh-CN" dirty="0"/>
              <a:t>https://developers.google.cn/machine-learning/crash-course/descending-into-ml/training-and-loss</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左边线上的 </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个样本产生的总损失为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。不在线上的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个样本离线并不远，因此即使对偏移求平方值，产生的值仍然很小：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右边线上的 </a:t>
            </a:r>
            <a:r>
              <a:rPr lang="en-US" altLang="zh-CN" sz="1200" b="0" i="0" kern="1200" dirty="0">
                <a:solidFill>
                  <a:schemeClr val="tx1"/>
                </a:solidFill>
                <a:effectLst/>
                <a:latin typeface="+mn-lt"/>
                <a:ea typeface="+mn-ea"/>
                <a:cs typeface="+mn-cs"/>
              </a:rPr>
              <a:t>8 </a:t>
            </a:r>
            <a:r>
              <a:rPr lang="zh-CN" altLang="en-US" sz="1200" b="0" i="0" kern="1200" dirty="0">
                <a:solidFill>
                  <a:schemeClr val="tx1"/>
                </a:solidFill>
                <a:effectLst/>
                <a:latin typeface="+mn-lt"/>
                <a:ea typeface="+mn-ea"/>
                <a:cs typeface="+mn-cs"/>
              </a:rPr>
              <a:t>个样本产生的总损失为 </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。不过，尽管只有两个点在线外，但这两个点的离线距离依然是左图中离群点的 </a:t>
            </a: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倍。平方损失进一步加大差异，因此两个点的偏移量产生的损失是一个点的 </a:t>
            </a:r>
            <a:r>
              <a:rPr lang="en-US" altLang="zh-CN" sz="1200" b="0" i="0" kern="1200" dirty="0">
                <a:solidFill>
                  <a:schemeClr val="tx1"/>
                </a:solidFill>
                <a:effectLst/>
                <a:latin typeface="+mn-lt"/>
                <a:ea typeface="+mn-ea"/>
                <a:cs typeface="+mn-cs"/>
              </a:rPr>
              <a:t>4 </a:t>
            </a:r>
            <a:r>
              <a:rPr lang="zh-CN" altLang="en-US" sz="1200" b="0" i="0" kern="1200" dirty="0">
                <a:solidFill>
                  <a:schemeClr val="tx1"/>
                </a:solidFill>
                <a:effectLst/>
                <a:latin typeface="+mn-lt"/>
                <a:ea typeface="+mn-ea"/>
                <a:cs typeface="+mn-cs"/>
              </a:rPr>
              <a:t>倍。</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https://developers.google.cn/machine-learning/crash-course/reducing-loss/video-lecture</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在训练机器学习模型时，首先对权重和偏差进行初始猜测，然后反复调整这些猜测，直到获得损失可能最低的权重和偏差为止</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梯度的本意是一个向量（矢量），表示某一函数在该点处的方向导数沿着该方向取得最大值，即函数在该点处沿着该方向（此梯度的方向）变化最快，变化率最大（为该梯度的模）</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梯度的本意是一个向量（矢量），表示某一函数在该点处的方向导数沿着该方向取得最大值，即函数在该点处沿着该方向（此梯度的方向）变化最快，变化率最大（为该梯度的模）</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梯度下降法的第一个阶段是为 选择一个起始值（起点）。起点并不重要；因此很多算法就直接将 设为 </a:t>
            </a:r>
            <a:r>
              <a:rPr lang="en-US" altLang="zh-CN" dirty="0"/>
              <a:t>0 </a:t>
            </a:r>
            <a:r>
              <a:rPr lang="zh-CN" altLang="en-US" dirty="0"/>
              <a:t>或随机选择一个值。下图显示的是我们选择了一个稍大于 </a:t>
            </a:r>
            <a:r>
              <a:rPr lang="en-US" altLang="zh-CN" dirty="0"/>
              <a:t>0 </a:t>
            </a:r>
            <a:r>
              <a:rPr lang="zh-CN" altLang="en-US" dirty="0"/>
              <a:t>的起点：</a:t>
            </a:r>
            <a:endParaRPr lang="en-US" altLang="zh-CN" dirty="0"/>
          </a:p>
          <a:p>
            <a:r>
              <a:rPr lang="zh-CN" altLang="en-US" dirty="0"/>
              <a:t>然后，梯度下降法算法会计算损失曲线在起点处的梯度。简而言之，</a:t>
            </a:r>
            <a:r>
              <a:rPr lang="zh-CN" altLang="en-US" b="1" dirty="0"/>
              <a:t>梯度</a:t>
            </a:r>
            <a:r>
              <a:rPr lang="zh-CN" altLang="en-US" dirty="0"/>
              <a:t>是偏导数的矢量；它可以让您了解哪个方向距离目标“更近”或“更远”。请注意，损失相对于单个权重的梯度（如图 </a:t>
            </a:r>
            <a:r>
              <a:rPr lang="en-US" altLang="zh-CN" dirty="0"/>
              <a:t>3 </a:t>
            </a:r>
            <a:r>
              <a:rPr lang="zh-CN" altLang="en-US" dirty="0"/>
              <a:t>所示）就等于导数。</a:t>
            </a:r>
            <a:endParaRPr lang="en-US" altLang="zh-CN" dirty="0"/>
          </a:p>
          <a:p>
            <a:r>
              <a:rPr lang="zh-CN" altLang="en-US" dirty="0"/>
              <a:t>梯度是一个矢量，因此具有以下两个特征：方向、大小</a:t>
            </a:r>
            <a:endParaRPr lang="zh-CN" altLang="en-US" dirty="0"/>
          </a:p>
          <a:p>
            <a:r>
              <a:rPr lang="zh-CN" altLang="en-US" dirty="0"/>
              <a:t>梯度始终指向损失函数中增长最为迅猛的方向。梯度下降法算法会沿着负梯度的方向走一步，以便尽快降低损失。</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https://developers.google.cn/machine-learning/crash-course/reducing-loss/stochastic-gradient-descent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正如之前所述，梯度矢量具有方向和大小。梯度下降法算法用梯度乘以一个称为</a:t>
            </a:r>
            <a:r>
              <a:rPr lang="zh-CN" altLang="en-US" b="1" dirty="0"/>
              <a:t>学习速率</a:t>
            </a:r>
            <a:r>
              <a:rPr lang="zh-CN" altLang="en-US" dirty="0"/>
              <a:t>（有时也称为</a:t>
            </a:r>
            <a:r>
              <a:rPr lang="zh-CN" altLang="en-US" b="1" dirty="0"/>
              <a:t>步长</a:t>
            </a:r>
            <a:r>
              <a:rPr lang="zh-CN" altLang="en-US" dirty="0"/>
              <a:t>）的标量，以确定下一个点的位置。例如，如果梯度大小为 </a:t>
            </a:r>
            <a:r>
              <a:rPr lang="en-US" altLang="zh-CN" dirty="0"/>
              <a:t>2.5</a:t>
            </a:r>
            <a:r>
              <a:rPr lang="zh-CN" altLang="en-US" dirty="0"/>
              <a:t>，学习速率为 </a:t>
            </a:r>
            <a:r>
              <a:rPr lang="en-US" altLang="zh-CN" dirty="0"/>
              <a:t>0.01</a:t>
            </a:r>
            <a:r>
              <a:rPr lang="zh-CN" altLang="en-US" dirty="0"/>
              <a:t>，则梯度下降法算法会选择距离前一个点 </a:t>
            </a:r>
            <a:r>
              <a:rPr lang="en-US" altLang="zh-CN" dirty="0"/>
              <a:t>0.025 </a:t>
            </a:r>
            <a:r>
              <a:rPr lang="zh-CN" altLang="en-US" dirty="0"/>
              <a:t>的位置作为下一个点。</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1" dirty="0"/>
              <a:t>超参数</a:t>
            </a:r>
            <a:r>
              <a:rPr lang="zh-CN" altLang="en-US" dirty="0"/>
              <a:t>是编程人员在机器学习算法中用于调整的旋钮。大多数机器学习编程人员会花费相当多的时间来调整学习速率。如果您选择的学习速率过小，就会花费太长的学习时间：</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和面要加水，少量多次加水，加水</a:t>
            </a:r>
            <a:r>
              <a:rPr lang="zh-CN" altLang="en-US" dirty="0"/>
              <a:t>太多</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通过一个简单的例子介绍了利用</a:t>
            </a:r>
            <a:r>
              <a:rPr lang="en-US" altLang="zh-CN" sz="1200" b="1" i="0" kern="1200" dirty="0" err="1">
                <a:solidFill>
                  <a:schemeClr val="tx1"/>
                </a:solidFill>
                <a:effectLst/>
                <a:latin typeface="+mn-lt"/>
                <a:ea typeface="+mn-ea"/>
                <a:cs typeface="+mn-cs"/>
              </a:rPr>
              <a:t>Tensorflow</a:t>
            </a:r>
            <a:r>
              <a:rPr lang="zh-CN" altLang="en-US" sz="1200" b="1" i="0" kern="1200" dirty="0">
                <a:solidFill>
                  <a:schemeClr val="tx1"/>
                </a:solidFill>
                <a:effectLst/>
                <a:latin typeface="+mn-lt"/>
                <a:ea typeface="+mn-ea"/>
                <a:cs typeface="+mn-cs"/>
              </a:rPr>
              <a:t>实现机器学习的思路</a:t>
            </a:r>
            <a:endParaRPr lang="zh-CN" altLang="en-US" dirty="0"/>
          </a:p>
        </p:txBody>
      </p:sp>
      <p:sp>
        <p:nvSpPr>
          <p:cNvPr id="4" name="灯片编号占位符 3"/>
          <p:cNvSpPr>
            <a:spLocks noGrp="1"/>
          </p:cNvSpPr>
          <p:nvPr>
            <p:ph type="sldNum" sz="quarter" idx="5"/>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79425"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在图中，“调整模型”指的是调整您可以想到的关于模型的任何方面，从更改学习速率、添加或移除特征，到从头开始设计全新模型。该工作流程结束时，您可以选择在测试集上获得最佳效果的模型。</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在这一经过改进的工作流程中：</a:t>
            </a:r>
            <a:endParaRPr lang="zh-CN" altLang="en-US" dirty="0"/>
          </a:p>
          <a:p>
            <a:r>
              <a:rPr lang="zh-CN" altLang="en-US" dirty="0"/>
              <a:t>选择在验证集上获得最佳效果的模型。</a:t>
            </a:r>
            <a:endParaRPr lang="zh-CN" altLang="en-US" dirty="0"/>
          </a:p>
          <a:p>
            <a:r>
              <a:rPr lang="zh-CN" altLang="en-US" dirty="0"/>
              <a:t>使用测试集再次检查该模型。</a:t>
            </a:r>
            <a:endParaRPr lang="zh-CN" altLang="en-US" dirty="0"/>
          </a:p>
          <a:p>
            <a:r>
              <a:rPr lang="zh-CN" altLang="en-US" dirty="0"/>
              <a:t>该工作流程之所以更好，原因在于它暴露给测试集的信息更少。</a:t>
            </a:r>
            <a:endParaRPr lang="en-US" altLang="zh-CN" dirty="0"/>
          </a:p>
          <a:p>
            <a:endParaRPr lang="en-US" altLang="zh-CN" dirty="0"/>
          </a:p>
          <a:p>
            <a:r>
              <a:rPr lang="zh-CN" altLang="en-US" b="1" dirty="0"/>
              <a:t>提示</a:t>
            </a:r>
            <a:r>
              <a:rPr lang="zh-CN" altLang="en-US" dirty="0"/>
              <a:t> 不断使用测试集和验证集会使其逐渐失去效果。也就是说，您使用相同数据来决定超参数设置或其他模型改进的次数越多，您对于这些结果能够真正泛化到未见过的新数据的信心就越低。请注意，验证集的失效速度通常比测试集缓慢。</a:t>
            </a:r>
            <a:endParaRPr lang="zh-CN" altLang="en-US" dirty="0"/>
          </a:p>
          <a:p>
            <a:r>
              <a:rPr lang="zh-CN" altLang="en-US" dirty="0"/>
              <a:t>如果可能的话，建议您收集更多数据来“刷新”测试集和验证集。重新开始是一种很好的重置方式。</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具有机器学习标签的 </a:t>
            </a:r>
            <a:r>
              <a:rPr lang="en-US" altLang="zh-CN" dirty="0"/>
              <a:t>S </a:t>
            </a:r>
            <a:r>
              <a:rPr lang="zh-CN" altLang="en-US" dirty="0"/>
              <a:t>型函数</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https://blog.csdn.net/t46414704152abc/article/details/79574003</a:t>
            </a:r>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zh-CN" altLang="en-US" dirty="0"/>
              <a:t>版权声明：本文为</a:t>
            </a:r>
            <a:r>
              <a:rPr lang="en-US" altLang="zh-CN" dirty="0"/>
              <a:t>CSDN</a:t>
            </a:r>
            <a:r>
              <a:rPr lang="zh-CN" altLang="en-US" dirty="0"/>
              <a:t>博主「</a:t>
            </a:r>
            <a:r>
              <a:rPr lang="en-US" altLang="zh-CN" dirty="0" err="1"/>
              <a:t>AugustMe</a:t>
            </a:r>
            <a:r>
              <a:rPr lang="zh-CN" altLang="en-US" dirty="0"/>
              <a:t>的学习小课堂」的原创文章，遵循</a:t>
            </a:r>
            <a:r>
              <a:rPr lang="en-US" altLang="zh-CN" dirty="0"/>
              <a:t>CC 4.0 BY-SA</a:t>
            </a:r>
            <a:r>
              <a:rPr lang="zh-CN" altLang="en-US" dirty="0"/>
              <a:t>版权协议，转载请附上原文出处链接及本声明。</a:t>
            </a:r>
            <a:endParaRPr lang="zh-CN" altLang="en-US" dirty="0"/>
          </a:p>
          <a:p>
            <a:r>
              <a:rPr lang="zh-CN" altLang="en-US" dirty="0"/>
              <a:t>原文链接：</a:t>
            </a:r>
            <a:r>
              <a:rPr lang="en-US" altLang="zh-CN" dirty="0"/>
              <a:t>https://blog.csdn.net/AugustMe/article/details/111245004</a:t>
            </a:r>
            <a:endParaRPr lang="zh-CN" altLang="en-US" dirty="0"/>
          </a:p>
        </p:txBody>
      </p:sp>
      <p:sp>
        <p:nvSpPr>
          <p:cNvPr id="4" name="灯片编号占位符 3"/>
          <p:cNvSpPr>
            <a:spLocks noGrp="1"/>
          </p:cNvSpPr>
          <p:nvPr>
            <p:ph type="sldNum" sz="quarter" idx="5"/>
          </p:nvPr>
        </p:nvSpPr>
        <p:spPr/>
        <p:txBody>
          <a:bodyPr/>
          <a:lstStyle/>
          <a:p>
            <a:fld id="{E87CD1ED-899C-4304-BC09-E6582482381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AD5EBB-275F-4C24-B082-C5EEF143550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963"/>
            <a:ext cx="7772400" cy="1791105"/>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140"/>
            <a:ext cx="6858000" cy="124210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944"/>
        <p:cNvGrpSpPr/>
        <p:nvPr/>
      </p:nvGrpSpPr>
      <p:grpSpPr>
        <a:xfrm>
          <a:off x="0" y="0"/>
          <a:ext cx="0" cy="0"/>
          <a:chOff x="0" y="0"/>
          <a:chExt cx="0" cy="0"/>
        </a:xfrm>
      </p:grpSpPr>
      <p:sp>
        <p:nvSpPr>
          <p:cNvPr id="945" name="Google Shape;945;p2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6" name="Google Shape;946;p2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p:txBody>
      </p:sp>
      <p:sp>
        <p:nvSpPr>
          <p:cNvPr id="947" name="Google Shape;947;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fld>
            <a:endParaRPr lang="en-GB"/>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标题与副标题">
  <p:cSld name="标题与副标题">
    <p:spTree>
      <p:nvGrpSpPr>
        <p:cNvPr id="1" name="Shape 770"/>
        <p:cNvGrpSpPr/>
        <p:nvPr/>
      </p:nvGrpSpPr>
      <p:grpSpPr>
        <a:xfrm>
          <a:off x="0" y="0"/>
          <a:ext cx="0" cy="0"/>
          <a:chOff x="0" y="0"/>
          <a:chExt cx="0" cy="0"/>
        </a:xfrm>
      </p:grpSpPr>
      <p:sp>
        <p:nvSpPr>
          <p:cNvPr id="771" name="Google Shape;771;p189"/>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1pPr>
            <a:lvl2pPr marL="0" marR="0" lvl="1"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2pPr>
            <a:lvl3pPr marL="0" marR="0" lvl="2"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3pPr>
            <a:lvl4pPr marL="0" marR="0" lvl="3"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4pPr>
            <a:lvl5pPr marL="0" marR="0" lvl="4"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5pPr>
            <a:lvl6pPr marL="0" marR="0" lvl="5"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6pPr>
            <a:lvl7pPr marL="0" marR="0" lvl="6"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7pPr>
            <a:lvl8pPr marL="0" marR="0" lvl="7"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8pPr>
            <a:lvl9pPr marL="0" marR="0" lvl="8" indent="0" algn="ctr" rtl="0">
              <a:lnSpc>
                <a:spcPct val="100000"/>
              </a:lnSpc>
              <a:spcBef>
                <a:spcPts val="0"/>
              </a:spcBef>
              <a:spcAft>
                <a:spcPts val="0"/>
              </a:spcAft>
              <a:buClr>
                <a:srgbClr val="000000"/>
              </a:buClr>
              <a:buSzPts val="900"/>
              <a:buFont typeface="Helvetica Neue Light" panose="02000503000000020004"/>
              <a:buNone/>
              <a:defRPr sz="900" b="0" i="0" u="none" strike="noStrike" cap="none">
                <a:solidFill>
                  <a:srgbClr val="000000"/>
                </a:solidFill>
                <a:latin typeface="Helvetica Neue Light" panose="02000503000000020004"/>
                <a:ea typeface="Helvetica Neue Light" panose="02000503000000020004"/>
                <a:cs typeface="Helvetica Neue Light" panose="02000503000000020004"/>
                <a:sym typeface="Helvetica Neue Light" panose="02000503000000020004"/>
              </a:defRPr>
            </a:lvl9pPr>
          </a:lstStyle>
          <a:p>
            <a:pPr marL="0" lvl="0" indent="0">
              <a:spcBef>
                <a:spcPts val="0"/>
              </a:spcBef>
              <a:spcAft>
                <a:spcPts val="0"/>
              </a:spcAft>
              <a:buNone/>
            </a:pPr>
            <a:fld id="{00000000-1234-1234-1234-123412341234}" type="slidenum">
              <a:rPr lang="en-GB"/>
            </a:fld>
            <a:endParaRPr lang="en-GB"/>
          </a:p>
        </p:txBody>
      </p:sp>
      <p:pic>
        <p:nvPicPr>
          <p:cNvPr id="3" name="图片 2"/>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sp>
        <p:nvSpPr>
          <p:cNvPr id="11" name="矩形 10"/>
          <p:cNvSpPr/>
          <p:nvPr userDrawn="1"/>
        </p:nvSpPr>
        <p:spPr>
          <a:xfrm>
            <a:off x="6563995" y="48260"/>
            <a:ext cx="2588895" cy="8153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12" name="图片 11"/>
          <p:cNvPicPr>
            <a:picLocks noChangeAspect="1"/>
          </p:cNvPicPr>
          <p:nvPr userDrawn="1"/>
        </p:nvPicPr>
        <p:blipFill>
          <a:blip r:embed="rId2"/>
          <a:stretch>
            <a:fillRect/>
          </a:stretch>
        </p:blipFill>
        <p:spPr>
          <a:xfrm>
            <a:off x="7381875" y="-28575"/>
            <a:ext cx="1673225" cy="6019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DF0EA9F-13A1-42BA-97AC-94DDCCF092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AD5BB1-9BE5-4348-8E2B-00376F31D2C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595"/>
            <a:ext cx="7886700" cy="2140037"/>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877"/>
            <a:ext cx="7886700" cy="1125395"/>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8035" indent="0">
              <a:buNone/>
              <a:defRPr sz="1200">
                <a:solidFill>
                  <a:schemeClr val="tx1">
                    <a:tint val="75000"/>
                  </a:schemeClr>
                </a:solidFill>
              </a:defRPr>
            </a:lvl7pPr>
            <a:lvl8pPr marL="2400935" indent="0">
              <a:buNone/>
              <a:defRPr sz="1200">
                <a:solidFill>
                  <a:schemeClr val="tx1">
                    <a:tint val="75000"/>
                  </a:schemeClr>
                </a:solidFill>
              </a:defRPr>
            </a:lvl8pPr>
            <a:lvl9pPr marL="2743835"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7" name="图片 6"/>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4629150" y="1369528"/>
            <a:ext cx="3886200" cy="326424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06"/>
            <a:ext cx="7886700" cy="99439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158"/>
            <a:ext cx="3868340"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29842" y="1879232"/>
            <a:ext cx="3868340"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4629150" y="1261158"/>
            <a:ext cx="3887391" cy="61807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4629150" y="1879232"/>
            <a:ext cx="3887391" cy="276406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10" name="图片 9"/>
          <p:cNvPicPr>
            <a:picLocks noChangeAspect="1"/>
          </p:cNvPicPr>
          <p:nvPr userDrawn="1"/>
        </p:nvPicPr>
        <p:blipFill>
          <a:blip r:embed="rId2"/>
          <a:stretch>
            <a:fillRect/>
          </a:stretch>
        </p:blipFill>
        <p:spPr>
          <a:xfrm>
            <a:off x="6457950" y="165765"/>
            <a:ext cx="2597150" cy="607126"/>
          </a:xfrm>
          <a:prstGeom prst="rect">
            <a:avLst/>
          </a:prstGeom>
        </p:spPr>
      </p:pic>
      <p:pic>
        <p:nvPicPr>
          <p:cNvPr id="12" name="图片 1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6" name="图片 5"/>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5" name="图片 4"/>
          <p:cNvPicPr>
            <a:picLocks noChangeAspect="1"/>
          </p:cNvPicPr>
          <p:nvPr userDrawn="1"/>
        </p:nvPicPr>
        <p:blipFill>
          <a:blip r:embed="rId2"/>
          <a:stretch>
            <a:fillRect/>
          </a:stretch>
        </p:blipFill>
        <p:spPr>
          <a:xfrm>
            <a:off x="6457950" y="165765"/>
            <a:ext cx="2597150" cy="607126"/>
          </a:xfrm>
          <a:prstGeom prst="rect">
            <a:avLst/>
          </a:prstGeom>
        </p:spPr>
      </p:pic>
      <p:pic>
        <p:nvPicPr>
          <p:cNvPr id="9" name="图片 8"/>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78"/>
            <a:ext cx="2949178" cy="1200422"/>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37"/>
            <a:ext cx="4629150" cy="3656046"/>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629841" y="1543399"/>
            <a:ext cx="2949178" cy="285933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10" name="图片 9"/>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81D302F-5E2D-4FF9-A986-02603DCE6FD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56CA248-7BE1-4335-B3FB-1E6869F2EC71}" type="slidenum">
              <a:rPr lang="zh-CN" altLang="en-US" smtClean="0"/>
            </a:fld>
            <a:endParaRPr lang="zh-CN" altLang="en-US"/>
          </a:p>
        </p:txBody>
      </p:sp>
      <p:pic>
        <p:nvPicPr>
          <p:cNvPr id="8" name="图片 7"/>
          <p:cNvPicPr>
            <a:picLocks noChangeAspect="1"/>
          </p:cNvPicPr>
          <p:nvPr userDrawn="1"/>
        </p:nvPicPr>
        <p:blipFill>
          <a:blip r:embed="rId2"/>
          <a:stretch>
            <a:fillRect/>
          </a:stretch>
        </p:blipFill>
        <p:spPr>
          <a:xfrm>
            <a:off x="6457950" y="165765"/>
            <a:ext cx="2597150" cy="607126"/>
          </a:xfrm>
          <a:prstGeom prst="rect">
            <a:avLst/>
          </a:prstGeom>
        </p:spPr>
      </p:pic>
      <p:pic>
        <p:nvPicPr>
          <p:cNvPr id="2" name="图片 1"/>
          <p:cNvPicPr>
            <a:picLocks noChangeAspect="1"/>
          </p:cNvPicPr>
          <p:nvPr userDrawn="1"/>
        </p:nvPicPr>
        <p:blipFill>
          <a:blip r:embed="rId3"/>
          <a:stretch>
            <a:fillRect/>
          </a:stretch>
        </p:blipFill>
        <p:spPr>
          <a:xfrm>
            <a:off x="7381875" y="-28575"/>
            <a:ext cx="1673225" cy="6019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image" Target="../media/image3.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l="71000" t="1000" r="1000" b="83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06"/>
            <a:ext cx="7886700" cy="994397"/>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69528"/>
            <a:ext cx="7886700" cy="326424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8342"/>
            <a:ext cx="2057400" cy="273906"/>
          </a:xfrm>
          <a:prstGeom prst="rect">
            <a:avLst/>
          </a:prstGeom>
        </p:spPr>
        <p:txBody>
          <a:bodyPr vert="horz" lIns="91440" tIns="45720" rIns="91440" bIns="45720" rtlCol="0" anchor="ctr"/>
          <a:lstStyle>
            <a:lvl1pPr algn="l">
              <a:defRPr sz="900">
                <a:solidFill>
                  <a:schemeClr val="tx1">
                    <a:tint val="75000"/>
                  </a:schemeClr>
                </a:solidFill>
              </a:defRPr>
            </a:lvl1pPr>
          </a:lstStyle>
          <a:p>
            <a:fld id="{281D302F-5E2D-4FF9-A986-02603DCE6FDA}" type="datetimeFigureOut">
              <a:rPr lang="zh-CN" altLang="en-US" smtClean="0"/>
            </a:fld>
            <a:endParaRPr lang="zh-CN" altLang="en-US"/>
          </a:p>
        </p:txBody>
      </p:sp>
      <p:sp>
        <p:nvSpPr>
          <p:cNvPr id="5" name="Footer Placeholder 4"/>
          <p:cNvSpPr>
            <a:spLocks noGrp="1"/>
          </p:cNvSpPr>
          <p:nvPr>
            <p:ph type="ftr" sz="quarter" idx="3"/>
          </p:nvPr>
        </p:nvSpPr>
        <p:spPr>
          <a:xfrm>
            <a:off x="3028950" y="4768342"/>
            <a:ext cx="3086100" cy="273906"/>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342"/>
            <a:ext cx="2057400" cy="273906"/>
          </a:xfrm>
          <a:prstGeom prst="rect">
            <a:avLst/>
          </a:prstGeom>
        </p:spPr>
        <p:txBody>
          <a:bodyPr vert="horz" lIns="91440" tIns="45720" rIns="91440" bIns="45720" rtlCol="0" anchor="ctr"/>
          <a:lstStyle>
            <a:lvl1pPr algn="r">
              <a:defRPr sz="900">
                <a:solidFill>
                  <a:schemeClr val="tx1">
                    <a:tint val="75000"/>
                  </a:schemeClr>
                </a:solidFill>
              </a:defRPr>
            </a:lvl1pPr>
          </a:lstStyle>
          <a:p>
            <a:fld id="{A56CA248-7BE1-4335-B3FB-1E6869F2EC71}" type="slidenum">
              <a:rPr lang="zh-CN" altLang="en-US" smtClean="0"/>
            </a:fld>
            <a:endParaRPr lang="zh-CN" altLang="en-US"/>
          </a:p>
        </p:txBody>
      </p:sp>
      <p:sp>
        <p:nvSpPr>
          <p:cNvPr id="8" name="矩形 7"/>
          <p:cNvSpPr/>
          <p:nvPr userDrawn="1"/>
        </p:nvSpPr>
        <p:spPr>
          <a:xfrm>
            <a:off x="6523355" y="83820"/>
            <a:ext cx="2524125" cy="645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FF00"/>
              </a:solidFill>
            </a:endParaRPr>
          </a:p>
        </p:txBody>
      </p:sp>
      <p:pic>
        <p:nvPicPr>
          <p:cNvPr id="9" name="图片 8"/>
          <p:cNvPicPr>
            <a:picLocks noChangeAspect="1"/>
          </p:cNvPicPr>
          <p:nvPr userDrawn="1"/>
        </p:nvPicPr>
        <p:blipFill>
          <a:blip r:embed="rId18"/>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DF0EA9F-13A1-42BA-97AC-94DDCCF092E8}"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AD5BB1-9BE5-4348-8E2B-00376F31D2C2}" type="slidenum">
              <a:rPr lang="zh-CN" altLang="en-US" smtClean="0"/>
            </a:fld>
            <a:endParaRPr lang="zh-CN" altLang="en-US"/>
          </a:p>
        </p:txBody>
      </p:sp>
      <p:pic>
        <p:nvPicPr>
          <p:cNvPr id="9" name="图片 8"/>
          <p:cNvPicPr>
            <a:picLocks noChangeAspect="1"/>
          </p:cNvPicPr>
          <p:nvPr userDrawn="1"/>
        </p:nvPicPr>
        <p:blipFill>
          <a:blip r:embed="rId12"/>
          <a:stretch>
            <a:fillRect/>
          </a:stretch>
        </p:blipFill>
        <p:spPr>
          <a:xfrm>
            <a:off x="7381875" y="-28575"/>
            <a:ext cx="1673225" cy="60198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hyperlink" Target="https://developers.google.cn/machine-learning/glossary/#label" TargetMode="Externa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xml"/><Relationship Id="rId7" Type="http://schemas.openxmlformats.org/officeDocument/2006/relationships/image" Target="../media/image14.png"/><Relationship Id="rId6" Type="http://schemas.openxmlformats.org/officeDocument/2006/relationships/image" Target="../media/image10.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hyperlink" Target="http://yann.lecun.com/exdb/mnist/"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image" Target="../media/image5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60.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1.xml"/><Relationship Id="rId2" Type="http://schemas.openxmlformats.org/officeDocument/2006/relationships/image" Target="../media/image62.png"/><Relationship Id="rId1" Type="http://schemas.openxmlformats.org/officeDocument/2006/relationships/image" Target="../media/image61.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1.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image" Target="../media/image63.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1.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7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image" Target="../media/image84.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image" Target="../media/image86.png"/><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1.xml"/><Relationship Id="rId3" Type="http://schemas.openxmlformats.org/officeDocument/2006/relationships/image" Target="../media/image85.png"/><Relationship Id="rId2" Type="http://schemas.openxmlformats.org/officeDocument/2006/relationships/image" Target="../media/image88.png"/><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xml"/><Relationship Id="rId1" Type="http://schemas.openxmlformats.org/officeDocument/2006/relationships/image" Target="../media/image91.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xml"/><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1.xml"/><Relationship Id="rId2" Type="http://schemas.openxmlformats.org/officeDocument/2006/relationships/image" Target="../media/image95.png"/><Relationship Id="rId1" Type="http://schemas.openxmlformats.org/officeDocument/2006/relationships/image" Target="../media/image9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7605918" y="1753367"/>
            <a:ext cx="1399540" cy="1021715"/>
            <a:chOff x="8564451" y="2716812"/>
            <a:chExt cx="579549" cy="1361673"/>
          </a:xfrm>
        </p:grpSpPr>
        <p:sp>
          <p:nvSpPr>
            <p:cNvPr id="12" name="矩形 11"/>
            <p:cNvSpPr/>
            <p:nvPr/>
          </p:nvSpPr>
          <p:spPr>
            <a:xfrm>
              <a:off x="8564451" y="2716812"/>
              <a:ext cx="579549"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8564451" y="3805061"/>
              <a:ext cx="579549"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2" name="组合 1"/>
          <p:cNvGrpSpPr/>
          <p:nvPr/>
        </p:nvGrpSpPr>
        <p:grpSpPr>
          <a:xfrm>
            <a:off x="256865" y="1825551"/>
            <a:ext cx="5460365" cy="1021286"/>
            <a:chOff x="0" y="2716812"/>
            <a:chExt cx="5991142" cy="1361673"/>
          </a:xfrm>
        </p:grpSpPr>
        <p:sp>
          <p:nvSpPr>
            <p:cNvPr id="30" name="矩形 29"/>
            <p:cNvSpPr/>
            <p:nvPr/>
          </p:nvSpPr>
          <p:spPr>
            <a:xfrm>
              <a:off x="0" y="3805061"/>
              <a:ext cx="5991141" cy="2734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0" y="2716812"/>
              <a:ext cx="5991142" cy="9934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5" name="组合 4"/>
          <p:cNvGrpSpPr/>
          <p:nvPr/>
        </p:nvGrpSpPr>
        <p:grpSpPr>
          <a:xfrm>
            <a:off x="489292" y="1867489"/>
            <a:ext cx="918161" cy="918159"/>
            <a:chOff x="222586" y="2787385"/>
            <a:chExt cx="1224000" cy="1223998"/>
          </a:xfrm>
        </p:grpSpPr>
        <p:sp>
          <p:nvSpPr>
            <p:cNvPr id="20" name="椭圆 19"/>
            <p:cNvSpPr/>
            <p:nvPr/>
          </p:nvSpPr>
          <p:spPr>
            <a:xfrm>
              <a:off x="222586"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Freeform 5"/>
            <p:cNvSpPr>
              <a:spLocks noEditPoints="1"/>
            </p:cNvSpPr>
            <p:nvPr/>
          </p:nvSpPr>
          <p:spPr bwMode="auto">
            <a:xfrm>
              <a:off x="446632" y="3034538"/>
              <a:ext cx="775907" cy="729691"/>
            </a:xfrm>
            <a:custGeom>
              <a:avLst/>
              <a:gdLst>
                <a:gd name="T0" fmla="*/ 8 w 97"/>
                <a:gd name="T1" fmla="*/ 10 h 91"/>
                <a:gd name="T2" fmla="*/ 28 w 97"/>
                <a:gd name="T3" fmla="*/ 10 h 91"/>
                <a:gd name="T4" fmla="*/ 41 w 97"/>
                <a:gd name="T5" fmla="*/ 45 h 91"/>
                <a:gd name="T6" fmla="*/ 51 w 97"/>
                <a:gd name="T7" fmla="*/ 41 h 91"/>
                <a:gd name="T8" fmla="*/ 59 w 97"/>
                <a:gd name="T9" fmla="*/ 46 h 91"/>
                <a:gd name="T10" fmla="*/ 66 w 97"/>
                <a:gd name="T11" fmla="*/ 27 h 91"/>
                <a:gd name="T12" fmla="*/ 73 w 97"/>
                <a:gd name="T13" fmla="*/ 34 h 91"/>
                <a:gd name="T14" fmla="*/ 83 w 97"/>
                <a:gd name="T15" fmla="*/ 23 h 91"/>
                <a:gd name="T16" fmla="*/ 73 w 97"/>
                <a:gd name="T17" fmla="*/ 40 h 91"/>
                <a:gd name="T18" fmla="*/ 67 w 97"/>
                <a:gd name="T19" fmla="*/ 33 h 91"/>
                <a:gd name="T20" fmla="*/ 61 w 97"/>
                <a:gd name="T21" fmla="*/ 51 h 91"/>
                <a:gd name="T22" fmla="*/ 51 w 97"/>
                <a:gd name="T23" fmla="*/ 45 h 91"/>
                <a:gd name="T24" fmla="*/ 41 w 97"/>
                <a:gd name="T25" fmla="*/ 45 h 91"/>
                <a:gd name="T26" fmla="*/ 74 w 97"/>
                <a:gd name="T27" fmla="*/ 86 h 91"/>
                <a:gd name="T28" fmla="*/ 43 w 97"/>
                <a:gd name="T29" fmla="*/ 91 h 91"/>
                <a:gd name="T30" fmla="*/ 63 w 97"/>
                <a:gd name="T31" fmla="*/ 68 h 91"/>
                <a:gd name="T32" fmla="*/ 97 w 97"/>
                <a:gd name="T33" fmla="*/ 68 h 91"/>
                <a:gd name="T34" fmla="*/ 97 w 97"/>
                <a:gd name="T35" fmla="*/ 6 h 91"/>
                <a:gd name="T36" fmla="*/ 93 w 97"/>
                <a:gd name="T37" fmla="*/ 3 h 91"/>
                <a:gd name="T38" fmla="*/ 34 w 97"/>
                <a:gd name="T39" fmla="*/ 9 h 91"/>
                <a:gd name="T40" fmla="*/ 90 w 97"/>
                <a:gd name="T41" fmla="*/ 61 h 91"/>
                <a:gd name="T42" fmla="*/ 36 w 97"/>
                <a:gd name="T43" fmla="*/ 68 h 91"/>
                <a:gd name="T44" fmla="*/ 54 w 97"/>
                <a:gd name="T45" fmla="*/ 84 h 91"/>
                <a:gd name="T46" fmla="*/ 63 w 97"/>
                <a:gd name="T47" fmla="*/ 68 h 91"/>
                <a:gd name="T48" fmla="*/ 7 w 97"/>
                <a:gd name="T49" fmla="*/ 55 h 91"/>
                <a:gd name="T50" fmla="*/ 14 w 97"/>
                <a:gd name="T51" fmla="*/ 91 h 91"/>
                <a:gd name="T52" fmla="*/ 20 w 97"/>
                <a:gd name="T53" fmla="*/ 60 h 91"/>
                <a:gd name="T54" fmla="*/ 31 w 97"/>
                <a:gd name="T55" fmla="*/ 91 h 91"/>
                <a:gd name="T56" fmla="*/ 28 w 97"/>
                <a:gd name="T57" fmla="*/ 33 h 91"/>
                <a:gd name="T58" fmla="*/ 55 w 97"/>
                <a:gd name="T59" fmla="*/ 24 h 91"/>
                <a:gd name="T60" fmla="*/ 20 w 97"/>
                <a:gd name="T61" fmla="*/ 23 h 91"/>
                <a:gd name="T62" fmla="*/ 19 w 97"/>
                <a:gd name="T63" fmla="*/ 27 h 91"/>
                <a:gd name="T64" fmla="*/ 18 w 97"/>
                <a:gd name="T65" fmla="*/ 47 h 91"/>
                <a:gd name="T66" fmla="*/ 18 w 97"/>
                <a:gd name="T67" fmla="*/ 47 h 91"/>
                <a:gd name="T68" fmla="*/ 18 w 97"/>
                <a:gd name="T69" fmla="*/ 47 h 91"/>
                <a:gd name="T70" fmla="*/ 16 w 97"/>
                <a:gd name="T71" fmla="*/ 27 h 91"/>
                <a:gd name="T72" fmla="*/ 16 w 97"/>
                <a:gd name="T73" fmla="*/ 23 h 91"/>
                <a:gd name="T74" fmla="*/ 0 w 97"/>
                <a:gd name="T75" fmla="*/ 5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1">
                  <a:moveTo>
                    <a:pt x="18" y="0"/>
                  </a:moveTo>
                  <a:cubicBezTo>
                    <a:pt x="12" y="0"/>
                    <a:pt x="8" y="4"/>
                    <a:pt x="8" y="10"/>
                  </a:cubicBezTo>
                  <a:cubicBezTo>
                    <a:pt x="8" y="16"/>
                    <a:pt x="12" y="20"/>
                    <a:pt x="18" y="20"/>
                  </a:cubicBezTo>
                  <a:cubicBezTo>
                    <a:pt x="24" y="20"/>
                    <a:pt x="28" y="16"/>
                    <a:pt x="28" y="10"/>
                  </a:cubicBezTo>
                  <a:cubicBezTo>
                    <a:pt x="28" y="4"/>
                    <a:pt x="24" y="0"/>
                    <a:pt x="18" y="0"/>
                  </a:cubicBezTo>
                  <a:close/>
                  <a:moveTo>
                    <a:pt x="41" y="45"/>
                  </a:moveTo>
                  <a:cubicBezTo>
                    <a:pt x="50" y="42"/>
                    <a:pt x="50" y="42"/>
                    <a:pt x="50" y="42"/>
                  </a:cubicBezTo>
                  <a:cubicBezTo>
                    <a:pt x="51" y="41"/>
                    <a:pt x="51" y="41"/>
                    <a:pt x="51" y="41"/>
                  </a:cubicBezTo>
                  <a:cubicBezTo>
                    <a:pt x="52" y="42"/>
                    <a:pt x="52" y="42"/>
                    <a:pt x="52" y="42"/>
                  </a:cubicBezTo>
                  <a:cubicBezTo>
                    <a:pt x="59" y="46"/>
                    <a:pt x="59" y="46"/>
                    <a:pt x="59" y="46"/>
                  </a:cubicBezTo>
                  <a:cubicBezTo>
                    <a:pt x="65" y="29"/>
                    <a:pt x="65" y="29"/>
                    <a:pt x="65" y="29"/>
                  </a:cubicBezTo>
                  <a:cubicBezTo>
                    <a:pt x="66" y="27"/>
                    <a:pt x="66" y="27"/>
                    <a:pt x="66" y="27"/>
                  </a:cubicBezTo>
                  <a:cubicBezTo>
                    <a:pt x="67" y="29"/>
                    <a:pt x="67" y="29"/>
                    <a:pt x="67" y="29"/>
                  </a:cubicBezTo>
                  <a:cubicBezTo>
                    <a:pt x="73" y="34"/>
                    <a:pt x="73" y="34"/>
                    <a:pt x="73" y="34"/>
                  </a:cubicBezTo>
                  <a:cubicBezTo>
                    <a:pt x="81" y="21"/>
                    <a:pt x="81" y="21"/>
                    <a:pt x="81" y="21"/>
                  </a:cubicBezTo>
                  <a:cubicBezTo>
                    <a:pt x="83" y="23"/>
                    <a:pt x="83" y="23"/>
                    <a:pt x="83" y="23"/>
                  </a:cubicBezTo>
                  <a:cubicBezTo>
                    <a:pt x="75" y="38"/>
                    <a:pt x="75" y="38"/>
                    <a:pt x="75" y="38"/>
                  </a:cubicBezTo>
                  <a:cubicBezTo>
                    <a:pt x="73" y="40"/>
                    <a:pt x="73" y="40"/>
                    <a:pt x="73" y="40"/>
                  </a:cubicBezTo>
                  <a:cubicBezTo>
                    <a:pt x="72" y="38"/>
                    <a:pt x="72" y="38"/>
                    <a:pt x="72" y="38"/>
                  </a:cubicBezTo>
                  <a:cubicBezTo>
                    <a:pt x="67" y="33"/>
                    <a:pt x="67" y="33"/>
                    <a:pt x="67" y="33"/>
                  </a:cubicBezTo>
                  <a:cubicBezTo>
                    <a:pt x="61" y="49"/>
                    <a:pt x="61" y="49"/>
                    <a:pt x="61" y="49"/>
                  </a:cubicBezTo>
                  <a:cubicBezTo>
                    <a:pt x="61" y="51"/>
                    <a:pt x="61" y="51"/>
                    <a:pt x="61" y="51"/>
                  </a:cubicBezTo>
                  <a:cubicBezTo>
                    <a:pt x="59" y="50"/>
                    <a:pt x="59" y="50"/>
                    <a:pt x="59" y="50"/>
                  </a:cubicBezTo>
                  <a:cubicBezTo>
                    <a:pt x="51" y="45"/>
                    <a:pt x="51" y="45"/>
                    <a:pt x="51" y="45"/>
                  </a:cubicBezTo>
                  <a:cubicBezTo>
                    <a:pt x="42" y="48"/>
                    <a:pt x="42" y="48"/>
                    <a:pt x="42" y="48"/>
                  </a:cubicBezTo>
                  <a:cubicBezTo>
                    <a:pt x="41" y="45"/>
                    <a:pt x="41" y="45"/>
                    <a:pt x="41" y="45"/>
                  </a:cubicBezTo>
                  <a:close/>
                  <a:moveTo>
                    <a:pt x="43" y="86"/>
                  </a:moveTo>
                  <a:cubicBezTo>
                    <a:pt x="74" y="86"/>
                    <a:pt x="74" y="86"/>
                    <a:pt x="74" y="86"/>
                  </a:cubicBezTo>
                  <a:cubicBezTo>
                    <a:pt x="74" y="91"/>
                    <a:pt x="74" y="91"/>
                    <a:pt x="74" y="91"/>
                  </a:cubicBezTo>
                  <a:cubicBezTo>
                    <a:pt x="43" y="91"/>
                    <a:pt x="43" y="91"/>
                    <a:pt x="43" y="91"/>
                  </a:cubicBezTo>
                  <a:cubicBezTo>
                    <a:pt x="43" y="86"/>
                    <a:pt x="43" y="86"/>
                    <a:pt x="43" y="86"/>
                  </a:cubicBezTo>
                  <a:close/>
                  <a:moveTo>
                    <a:pt x="63" y="68"/>
                  </a:moveTo>
                  <a:cubicBezTo>
                    <a:pt x="93" y="68"/>
                    <a:pt x="93" y="68"/>
                    <a:pt x="93" y="68"/>
                  </a:cubicBezTo>
                  <a:cubicBezTo>
                    <a:pt x="97" y="68"/>
                    <a:pt x="97" y="68"/>
                    <a:pt x="97" y="68"/>
                  </a:cubicBezTo>
                  <a:cubicBezTo>
                    <a:pt x="97" y="64"/>
                    <a:pt x="97" y="64"/>
                    <a:pt x="97" y="64"/>
                  </a:cubicBezTo>
                  <a:cubicBezTo>
                    <a:pt x="97" y="6"/>
                    <a:pt x="97" y="6"/>
                    <a:pt x="97" y="6"/>
                  </a:cubicBezTo>
                  <a:cubicBezTo>
                    <a:pt x="97" y="3"/>
                    <a:pt x="97" y="3"/>
                    <a:pt x="97" y="3"/>
                  </a:cubicBezTo>
                  <a:cubicBezTo>
                    <a:pt x="93" y="3"/>
                    <a:pt x="93" y="3"/>
                    <a:pt x="93" y="3"/>
                  </a:cubicBezTo>
                  <a:cubicBezTo>
                    <a:pt x="34" y="3"/>
                    <a:pt x="34" y="3"/>
                    <a:pt x="34" y="3"/>
                  </a:cubicBezTo>
                  <a:cubicBezTo>
                    <a:pt x="34" y="9"/>
                    <a:pt x="34" y="9"/>
                    <a:pt x="34" y="9"/>
                  </a:cubicBezTo>
                  <a:cubicBezTo>
                    <a:pt x="90" y="9"/>
                    <a:pt x="90" y="9"/>
                    <a:pt x="90" y="9"/>
                  </a:cubicBezTo>
                  <a:cubicBezTo>
                    <a:pt x="90" y="61"/>
                    <a:pt x="90" y="61"/>
                    <a:pt x="90" y="61"/>
                  </a:cubicBezTo>
                  <a:cubicBezTo>
                    <a:pt x="36" y="61"/>
                    <a:pt x="36" y="61"/>
                    <a:pt x="36" y="61"/>
                  </a:cubicBezTo>
                  <a:cubicBezTo>
                    <a:pt x="36" y="68"/>
                    <a:pt x="36" y="68"/>
                    <a:pt x="36" y="68"/>
                  </a:cubicBezTo>
                  <a:cubicBezTo>
                    <a:pt x="54" y="68"/>
                    <a:pt x="54" y="68"/>
                    <a:pt x="54" y="68"/>
                  </a:cubicBezTo>
                  <a:cubicBezTo>
                    <a:pt x="54" y="84"/>
                    <a:pt x="54" y="84"/>
                    <a:pt x="54" y="84"/>
                  </a:cubicBezTo>
                  <a:cubicBezTo>
                    <a:pt x="63" y="84"/>
                    <a:pt x="63" y="84"/>
                    <a:pt x="63" y="84"/>
                  </a:cubicBezTo>
                  <a:cubicBezTo>
                    <a:pt x="63" y="68"/>
                    <a:pt x="63" y="68"/>
                    <a:pt x="63" y="68"/>
                  </a:cubicBezTo>
                  <a:close/>
                  <a:moveTo>
                    <a:pt x="0" y="50"/>
                  </a:moveTo>
                  <a:cubicBezTo>
                    <a:pt x="7" y="55"/>
                    <a:pt x="7" y="55"/>
                    <a:pt x="7" y="55"/>
                  </a:cubicBezTo>
                  <a:cubicBezTo>
                    <a:pt x="5" y="91"/>
                    <a:pt x="5" y="91"/>
                    <a:pt x="5" y="91"/>
                  </a:cubicBezTo>
                  <a:cubicBezTo>
                    <a:pt x="14" y="91"/>
                    <a:pt x="14" y="91"/>
                    <a:pt x="14" y="91"/>
                  </a:cubicBezTo>
                  <a:cubicBezTo>
                    <a:pt x="16" y="60"/>
                    <a:pt x="16" y="60"/>
                    <a:pt x="16" y="60"/>
                  </a:cubicBezTo>
                  <a:cubicBezTo>
                    <a:pt x="20" y="60"/>
                    <a:pt x="20" y="60"/>
                    <a:pt x="20" y="60"/>
                  </a:cubicBezTo>
                  <a:cubicBezTo>
                    <a:pt x="22" y="91"/>
                    <a:pt x="22" y="91"/>
                    <a:pt x="22" y="91"/>
                  </a:cubicBezTo>
                  <a:cubicBezTo>
                    <a:pt x="31" y="91"/>
                    <a:pt x="31" y="91"/>
                    <a:pt x="31" y="91"/>
                  </a:cubicBezTo>
                  <a:cubicBezTo>
                    <a:pt x="29" y="55"/>
                    <a:pt x="29" y="55"/>
                    <a:pt x="29" y="55"/>
                  </a:cubicBezTo>
                  <a:cubicBezTo>
                    <a:pt x="28" y="33"/>
                    <a:pt x="28" y="33"/>
                    <a:pt x="28" y="33"/>
                  </a:cubicBezTo>
                  <a:cubicBezTo>
                    <a:pt x="50" y="32"/>
                    <a:pt x="50" y="32"/>
                    <a:pt x="50" y="32"/>
                  </a:cubicBezTo>
                  <a:cubicBezTo>
                    <a:pt x="55" y="24"/>
                    <a:pt x="55" y="24"/>
                    <a:pt x="55" y="24"/>
                  </a:cubicBezTo>
                  <a:cubicBezTo>
                    <a:pt x="30" y="23"/>
                    <a:pt x="30" y="23"/>
                    <a:pt x="30" y="23"/>
                  </a:cubicBezTo>
                  <a:cubicBezTo>
                    <a:pt x="20" y="23"/>
                    <a:pt x="20" y="23"/>
                    <a:pt x="20" y="23"/>
                  </a:cubicBezTo>
                  <a:cubicBezTo>
                    <a:pt x="20" y="24"/>
                    <a:pt x="20" y="24"/>
                    <a:pt x="20" y="24"/>
                  </a:cubicBezTo>
                  <a:cubicBezTo>
                    <a:pt x="19" y="27"/>
                    <a:pt x="19" y="27"/>
                    <a:pt x="19" y="27"/>
                  </a:cubicBezTo>
                  <a:cubicBezTo>
                    <a:pt x="22" y="43"/>
                    <a:pt x="22" y="43"/>
                    <a:pt x="22" y="43"/>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4" y="43"/>
                    <a:pt x="14" y="43"/>
                    <a:pt x="14" y="43"/>
                  </a:cubicBezTo>
                  <a:cubicBezTo>
                    <a:pt x="16" y="27"/>
                    <a:pt x="16" y="27"/>
                    <a:pt x="16" y="27"/>
                  </a:cubicBezTo>
                  <a:cubicBezTo>
                    <a:pt x="15" y="24"/>
                    <a:pt x="15" y="24"/>
                    <a:pt x="15" y="24"/>
                  </a:cubicBezTo>
                  <a:cubicBezTo>
                    <a:pt x="16" y="23"/>
                    <a:pt x="16" y="23"/>
                    <a:pt x="16" y="23"/>
                  </a:cubicBezTo>
                  <a:cubicBezTo>
                    <a:pt x="5" y="23"/>
                    <a:pt x="5" y="23"/>
                    <a:pt x="5" y="23"/>
                  </a:cubicBezTo>
                  <a:lnTo>
                    <a:pt x="0" y="50"/>
                  </a:ln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grpSp>
        <p:nvGrpSpPr>
          <p:cNvPr id="4" name="组合 3"/>
          <p:cNvGrpSpPr/>
          <p:nvPr/>
        </p:nvGrpSpPr>
        <p:grpSpPr>
          <a:xfrm>
            <a:off x="1478863" y="1867488"/>
            <a:ext cx="918161" cy="918159"/>
            <a:chOff x="1734969" y="2787385"/>
            <a:chExt cx="1224000" cy="1223998"/>
          </a:xfrm>
        </p:grpSpPr>
        <p:sp>
          <p:nvSpPr>
            <p:cNvPr id="27" name="椭圆 26"/>
            <p:cNvSpPr/>
            <p:nvPr/>
          </p:nvSpPr>
          <p:spPr>
            <a:xfrm>
              <a:off x="1734969" y="2787385"/>
              <a:ext cx="1224000" cy="1223998"/>
            </a:xfrm>
            <a:prstGeom prst="ellips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Freeform 9"/>
            <p:cNvSpPr>
              <a:spLocks noEditPoints="1"/>
            </p:cNvSpPr>
            <p:nvPr/>
          </p:nvSpPr>
          <p:spPr bwMode="auto">
            <a:xfrm>
              <a:off x="1945451" y="3091502"/>
              <a:ext cx="803035" cy="615763"/>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68591" tIns="34295" rIns="68591" bIns="34295" numCol="1" anchor="t" anchorCtr="0" compatLnSpc="1"/>
            <a:lstStyle/>
            <a:p>
              <a:endParaRPr lang="zh-CN" altLang="en-US" sz="1350"/>
            </a:p>
          </p:txBody>
        </p:sp>
      </p:grpSp>
      <p:sp>
        <p:nvSpPr>
          <p:cNvPr id="13" name="TextBox 12"/>
          <p:cNvSpPr txBox="1"/>
          <p:nvPr/>
        </p:nvSpPr>
        <p:spPr>
          <a:xfrm>
            <a:off x="2064153" y="1975816"/>
            <a:ext cx="3925173" cy="521970"/>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图像处理与深度学习</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702935" y="1886585"/>
            <a:ext cx="1948815" cy="252730"/>
          </a:xfrm>
          <a:prstGeom prst="rect">
            <a:avLst/>
          </a:prstGeom>
          <a:noFill/>
        </p:spPr>
        <p:txBody>
          <a:bodyPr wrap="square" rtlCol="0">
            <a:spAutoFit/>
          </a:bodyPr>
          <a:lstStyle/>
          <a:p>
            <a:pPr algn="ctr"/>
            <a:r>
              <a:rPr lang="zh-CN" altLang="en-US" sz="1050" b="1" dirty="0">
                <a:solidFill>
                  <a:schemeClr val="accent1"/>
                </a:solidFill>
                <a:latin typeface="微软雅黑" panose="020B0503020204020204" pitchFamily="34" charset="-122"/>
                <a:ea typeface="微软雅黑" panose="020B0503020204020204" pitchFamily="34" charset="-122"/>
              </a:rPr>
              <a:t>聂笑盈</a:t>
            </a:r>
            <a:endParaRPr lang="zh-CN" altLang="en-US" sz="1050" b="1" dirty="0">
              <a:solidFill>
                <a:schemeClr val="accent1"/>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740400" y="2133600"/>
            <a:ext cx="1915795" cy="245110"/>
          </a:xfrm>
          <a:prstGeom prst="rect">
            <a:avLst/>
          </a:prstGeom>
          <a:noFill/>
        </p:spPr>
        <p:txBody>
          <a:bodyPr wrap="square" rtlCol="0">
            <a:spAutoFit/>
          </a:bodyPr>
          <a:lstStyle/>
          <a:p>
            <a:pPr algn="ctr"/>
            <a:r>
              <a:rPr lang="zh-CN" altLang="en-US" sz="1000" b="1" smtClean="0">
                <a:solidFill>
                  <a:schemeClr val="accent1"/>
                </a:solidFill>
                <a:latin typeface="微软雅黑" panose="020B0503020204020204" pitchFamily="34" charset="-122"/>
                <a:ea typeface="微软雅黑" panose="020B0503020204020204" pitchFamily="34" charset="-122"/>
              </a:rPr>
              <a:t>北京林业大学</a:t>
            </a:r>
            <a:r>
              <a:rPr lang="en-US" altLang="zh-CN" sz="1000" b="1" smtClean="0">
                <a:solidFill>
                  <a:schemeClr val="accent1"/>
                </a:solidFill>
                <a:latin typeface="微软雅黑" panose="020B0503020204020204" pitchFamily="34" charset="-122"/>
                <a:ea typeface="微软雅黑" panose="020B0503020204020204" pitchFamily="34" charset="-122"/>
              </a:rPr>
              <a:t>  </a:t>
            </a:r>
            <a:r>
              <a:rPr lang="zh-CN" altLang="en-US" sz="1000" b="1" smtClean="0">
                <a:solidFill>
                  <a:schemeClr val="accent1"/>
                </a:solidFill>
                <a:latin typeface="微软雅黑" panose="020B0503020204020204" pitchFamily="34" charset="-122"/>
                <a:ea typeface="微软雅黑" panose="020B0503020204020204" pitchFamily="34" charset="-122"/>
              </a:rPr>
              <a:t>信息</a:t>
            </a:r>
            <a:r>
              <a:rPr lang="zh-CN" altLang="en-US" sz="1000" b="1" smtClean="0">
                <a:solidFill>
                  <a:schemeClr val="accent1"/>
                </a:solidFill>
                <a:latin typeface="微软雅黑" panose="020B0503020204020204" pitchFamily="34" charset="-122"/>
                <a:ea typeface="微软雅黑" panose="020B0503020204020204" pitchFamily="34" charset="-122"/>
              </a:rPr>
              <a:t>学院</a:t>
            </a:r>
            <a:endParaRPr lang="zh-CN" altLang="en-US" sz="1000" b="1" smtClean="0">
              <a:solidFill>
                <a:schemeClr val="accent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5702935" y="2391410"/>
            <a:ext cx="1976120" cy="245110"/>
          </a:xfrm>
          <a:prstGeom prst="rect">
            <a:avLst/>
          </a:prstGeom>
          <a:noFill/>
        </p:spPr>
        <p:txBody>
          <a:bodyPr wrap="square" rtlCol="0">
            <a:spAutoFit/>
          </a:bodyPr>
          <a:lstStyle/>
          <a:p>
            <a:pPr algn="ctr"/>
            <a:r>
              <a:rPr lang="zh-CN" altLang="en-US" sz="1000" b="1" dirty="0">
                <a:solidFill>
                  <a:schemeClr val="accent1"/>
                </a:solidFill>
                <a:latin typeface="微软雅黑" panose="020B0503020204020204" pitchFamily="34" charset="-122"/>
                <a:ea typeface="微软雅黑" panose="020B0503020204020204" pitchFamily="34" charset="-122"/>
              </a:rPr>
              <a:t>数字媒体</a:t>
            </a:r>
            <a:r>
              <a:rPr lang="zh-CN" altLang="en-US" sz="1000" b="1" dirty="0">
                <a:solidFill>
                  <a:schemeClr val="accent1"/>
                </a:solidFill>
                <a:latin typeface="微软雅黑" panose="020B0503020204020204" pitchFamily="34" charset="-122"/>
                <a:ea typeface="微软雅黑" panose="020B0503020204020204" pitchFamily="34" charset="-122"/>
              </a:rPr>
              <a:t>教研室</a:t>
            </a:r>
            <a:endParaRPr lang="zh-CN" altLang="en-US" sz="1000" b="1" dirty="0">
              <a:solidFill>
                <a:schemeClr val="accent1"/>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78503" y="2961946"/>
            <a:ext cx="1454369" cy="2181554"/>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519" y="246527"/>
            <a:ext cx="1858213" cy="1354561"/>
          </a:xfrm>
          <a:prstGeom prst="rect">
            <a:avLst/>
          </a:prstGeom>
        </p:spPr>
      </p:pic>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91" y="514577"/>
            <a:ext cx="4004441" cy="920828"/>
          </a:xfrm>
          <a:prstGeom prst="rect">
            <a:avLst/>
          </a:prstGeom>
        </p:spPr>
      </p:pic>
      <p:pic>
        <p:nvPicPr>
          <p:cNvPr id="25" name="图片 24"/>
          <p:cNvPicPr>
            <a:picLocks noChangeAspect="1"/>
          </p:cNvPicPr>
          <p:nvPr/>
        </p:nvPicPr>
        <p:blipFill>
          <a:blip r:embed="rId4"/>
          <a:stretch>
            <a:fillRect/>
          </a:stretch>
        </p:blipFill>
        <p:spPr>
          <a:xfrm>
            <a:off x="1406850" y="3596860"/>
            <a:ext cx="5017499" cy="1112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par>
                                <p:cTn id="11" presetID="53" presetClass="entr" presetSubtype="16"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53" presetClass="entr" presetSubtype="16" fill="hold" nodeType="withEffect">
                                  <p:stCondLst>
                                    <p:cond delay="40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537310" cy="2328523"/>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sym typeface="+mn-ea"/>
              </a:rPr>
              <a:t>样本</a:t>
            </a:r>
            <a:r>
              <a:rPr lang="zh-CN" altLang="en-US" sz="2000" dirty="0">
                <a:latin typeface="黑体" panose="02010609060101010101" pitchFamily="49" charset="-122"/>
                <a:ea typeface="黑体" panose="02010609060101010101" pitchFamily="49" charset="-122"/>
                <a:sym typeface="+mn-ea"/>
              </a:rPr>
              <a:t>是指数据的特定实例：</a:t>
            </a:r>
            <a:r>
              <a:rPr lang="en-US" altLang="zh-CN" sz="2000" b="1" dirty="0">
                <a:latin typeface="黑体" panose="02010609060101010101" pitchFamily="49" charset="-122"/>
                <a:ea typeface="黑体" panose="02010609060101010101" pitchFamily="49" charset="-122"/>
                <a:sym typeface="+mn-ea"/>
              </a:rPr>
              <a:t>x</a:t>
            </a:r>
            <a:endParaRPr lang="en-US" altLang="zh-CN" sz="2000" b="1"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有标签样本</a:t>
            </a:r>
            <a:r>
              <a:rPr lang="zh-CN" altLang="en-US" sz="2000" dirty="0">
                <a:latin typeface="黑体" panose="02010609060101010101" pitchFamily="49" charset="-122"/>
                <a:ea typeface="黑体" panose="02010609060101010101" pitchFamily="49" charset="-122"/>
              </a:rPr>
              <a:t>具有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特征，标签</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{x</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y}</a:t>
            </a:r>
            <a:endParaRPr lang="en-US" altLang="zh-CN" sz="2000" b="1"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用于训练模型</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无标签样本</a:t>
            </a:r>
            <a:r>
              <a:rPr lang="zh-CN" altLang="en-US" sz="2000" dirty="0">
                <a:latin typeface="黑体" panose="02010609060101010101" pitchFamily="49" charset="-122"/>
                <a:ea typeface="黑体" panose="02010609060101010101" pitchFamily="49" charset="-122"/>
              </a:rPr>
              <a:t>具有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特征，？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{x</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用于对新数据做出预测</a:t>
            </a:r>
            <a:endParaRPr lang="zh-CN" altLang="en-US" sz="20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术语：样本和模型</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5042170" y="1352333"/>
            <a:ext cx="3998414" cy="27107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537310" cy="3251852"/>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sym typeface="+mn-ea"/>
              </a:rPr>
              <a:t>样本</a:t>
            </a:r>
            <a:r>
              <a:rPr lang="zh-CN" altLang="en-US" sz="2000" dirty="0">
                <a:latin typeface="黑体" panose="02010609060101010101" pitchFamily="49" charset="-122"/>
                <a:ea typeface="黑体" panose="02010609060101010101" pitchFamily="49" charset="-122"/>
                <a:sym typeface="+mn-ea"/>
              </a:rPr>
              <a:t>是指数据的特定实例：</a:t>
            </a:r>
            <a:r>
              <a:rPr lang="en-US" altLang="zh-CN" sz="2000" b="1" dirty="0">
                <a:latin typeface="黑体" panose="02010609060101010101" pitchFamily="49" charset="-122"/>
                <a:ea typeface="黑体" panose="02010609060101010101" pitchFamily="49" charset="-122"/>
                <a:sym typeface="+mn-ea"/>
              </a:rPr>
              <a:t>x</a:t>
            </a:r>
            <a:endParaRPr lang="en-US" altLang="zh-CN" sz="2000" b="1"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有标签样本</a:t>
            </a:r>
            <a:r>
              <a:rPr lang="zh-CN" altLang="en-US" sz="2000" dirty="0">
                <a:latin typeface="黑体" panose="02010609060101010101" pitchFamily="49" charset="-122"/>
                <a:ea typeface="黑体" panose="02010609060101010101" pitchFamily="49" charset="-122"/>
              </a:rPr>
              <a:t>具有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特征，标签</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{x</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y}</a:t>
            </a:r>
            <a:endParaRPr lang="en-US" altLang="zh-CN" sz="2000" b="1"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用于训练模型</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无标签样本</a:t>
            </a:r>
            <a:r>
              <a:rPr lang="zh-CN" altLang="en-US" sz="2000" dirty="0">
                <a:latin typeface="黑体" panose="02010609060101010101" pitchFamily="49" charset="-122"/>
                <a:ea typeface="黑体" panose="02010609060101010101" pitchFamily="49" charset="-122"/>
              </a:rPr>
              <a:t>具有</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特征，？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{x</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用于对新数据做出预测</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模型</a:t>
            </a:r>
            <a:r>
              <a:rPr lang="zh-CN" altLang="en-US" sz="2000" dirty="0">
                <a:latin typeface="黑体" panose="02010609060101010101" pitchFamily="49" charset="-122"/>
                <a:ea typeface="黑体" panose="02010609060101010101" pitchFamily="49" charset="-122"/>
              </a:rPr>
              <a:t>可将样本映射到预测标签：</a:t>
            </a:r>
            <a:r>
              <a:rPr lang="en-US" altLang="zh-CN" sz="2000" b="1" dirty="0">
                <a:latin typeface="黑体" panose="02010609060101010101" pitchFamily="49" charset="-122"/>
                <a:ea typeface="黑体" panose="02010609060101010101" pitchFamily="49" charset="-122"/>
              </a:rPr>
              <a:t>y</a:t>
            </a:r>
            <a:r>
              <a:rPr lang="en-US" altLang="zh-CN" sz="2000" b="1" baseline="30000" dirty="0">
                <a:latin typeface="黑体" panose="02010609060101010101" pitchFamily="49" charset="-122"/>
                <a:ea typeface="黑体" panose="02010609060101010101" pitchFamily="49" charset="-122"/>
              </a:rPr>
              <a:t>’</a:t>
            </a:r>
            <a:endParaRPr lang="en-US" altLang="zh-CN" sz="2000" b="1" baseline="30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b="1"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由模型的内部参数定义，这些内部参数值是通过学习得到的</a:t>
            </a:r>
            <a:endParaRPr lang="zh-CN" altLang="en-US" sz="20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术语：样本和模型</a:t>
            </a:r>
            <a:endParaRPr lang="zh-CN" altLang="en-US"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537310" cy="2328523"/>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训练</a:t>
            </a:r>
            <a:r>
              <a:rPr lang="zh-CN" altLang="en-US" sz="2000" dirty="0">
                <a:latin typeface="黑体" panose="02010609060101010101" pitchFamily="49" charset="-122"/>
                <a:ea typeface="黑体" panose="02010609060101010101" pitchFamily="49" charset="-122"/>
              </a:rPr>
              <a:t>模型表示通过</a:t>
            </a:r>
            <a:r>
              <a:rPr lang="zh-CN" altLang="en-US" sz="2000" b="1" dirty="0">
                <a:solidFill>
                  <a:srgbClr val="3366FF"/>
                </a:solidFill>
                <a:latin typeface="黑体" panose="02010609060101010101" pitchFamily="49" charset="-122"/>
                <a:ea typeface="黑体" panose="02010609060101010101" pitchFamily="49" charset="-122"/>
              </a:rPr>
              <a:t>有标签样本</a:t>
            </a:r>
            <a:r>
              <a:rPr lang="zh-CN" altLang="en-US" sz="2000" dirty="0">
                <a:latin typeface="黑体" panose="02010609060101010101" pitchFamily="49" charset="-122"/>
                <a:ea typeface="黑体" panose="02010609060101010101" pitchFamily="49" charset="-122"/>
              </a:rPr>
              <a:t>来学习（确定）所有</a:t>
            </a:r>
            <a:r>
              <a:rPr lang="zh-CN" altLang="en-US" sz="2000" b="1" dirty="0">
                <a:solidFill>
                  <a:srgbClr val="3366FF"/>
                </a:solidFill>
                <a:latin typeface="黑体" panose="02010609060101010101" pitchFamily="49" charset="-122"/>
                <a:ea typeface="黑体" panose="02010609060101010101" pitchFamily="49" charset="-122"/>
              </a:rPr>
              <a:t>权重</a:t>
            </a:r>
            <a:r>
              <a:rPr lang="zh-CN" altLang="en-US" sz="2000" dirty="0">
                <a:latin typeface="黑体" panose="02010609060101010101" pitchFamily="49" charset="-122"/>
                <a:ea typeface="黑体" panose="02010609060101010101" pitchFamily="49" charset="-122"/>
              </a:rPr>
              <a:t>和</a:t>
            </a:r>
            <a:r>
              <a:rPr lang="zh-CN" altLang="en-US" sz="2000" b="1" dirty="0">
                <a:solidFill>
                  <a:srgbClr val="3366FF"/>
                </a:solidFill>
                <a:latin typeface="黑体" panose="02010609060101010101" pitchFamily="49" charset="-122"/>
                <a:ea typeface="黑体" panose="02010609060101010101" pitchFamily="49" charset="-122"/>
              </a:rPr>
              <a:t>偏差</a:t>
            </a:r>
            <a:r>
              <a:rPr lang="zh-CN" altLang="en-US" sz="2000" dirty="0">
                <a:latin typeface="黑体" panose="02010609060101010101" pitchFamily="49" charset="-122"/>
                <a:ea typeface="黑体" panose="02010609060101010101" pitchFamily="49" charset="-122"/>
              </a:rPr>
              <a:t>的理想值</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在监督式学习中，机器学习算法通过以下方式构建模型：</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solidFill>
                  <a:srgbClr val="0070C0"/>
                </a:solidFill>
                <a:latin typeface="黑体" panose="02010609060101010101" pitchFamily="49" charset="-122"/>
                <a:ea typeface="黑体" panose="02010609060101010101" pitchFamily="49" charset="-122"/>
              </a:rPr>
              <a:t>检查多个样本并尝试找出可最大限度地</a:t>
            </a:r>
            <a:r>
              <a:rPr lang="zh-CN" altLang="en-US" sz="2000" b="1" dirty="0">
                <a:solidFill>
                  <a:srgbClr val="C00000"/>
                </a:solidFill>
                <a:latin typeface="黑体" panose="02010609060101010101" pitchFamily="49" charset="-122"/>
                <a:ea typeface="黑体" panose="02010609060101010101" pitchFamily="49" charset="-122"/>
              </a:rPr>
              <a:t>减少损失</a:t>
            </a:r>
            <a:r>
              <a:rPr lang="zh-CN" altLang="en-US" sz="2000" dirty="0">
                <a:solidFill>
                  <a:srgbClr val="0070C0"/>
                </a:solidFill>
                <a:latin typeface="黑体" panose="02010609060101010101" pitchFamily="49" charset="-122"/>
                <a:ea typeface="黑体" panose="02010609060101010101" pitchFamily="49" charset="-122"/>
              </a:rPr>
              <a:t>的模型</a:t>
            </a:r>
            <a:endParaRPr lang="en-US" altLang="zh-CN" sz="2000" dirty="0">
              <a:solidFill>
                <a:srgbClr val="0070C0"/>
              </a:solidFill>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这一过程称为</a:t>
            </a:r>
            <a:r>
              <a:rPr lang="zh-CN" altLang="en-US" sz="2000" b="1" dirty="0">
                <a:solidFill>
                  <a:srgbClr val="C00000"/>
                </a:solidFill>
                <a:latin typeface="黑体" panose="02010609060101010101" pitchFamily="49" charset="-122"/>
                <a:ea typeface="黑体" panose="02010609060101010101" pitchFamily="49" charset="-122"/>
              </a:rPr>
              <a:t>经验风险最小化</a:t>
            </a:r>
            <a:endParaRPr lang="zh-CN" altLang="en-US" sz="20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术语：训练</a:t>
            </a:r>
            <a:endParaRPr lang="zh-CN" altLang="en-US"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704154" cy="1866858"/>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损失是对糟糕预测的惩罚：</a:t>
            </a:r>
            <a:r>
              <a:rPr lang="zh-CN" altLang="en-US" sz="2000" b="1" dirty="0">
                <a:solidFill>
                  <a:srgbClr val="C00000"/>
                </a:solidFill>
                <a:latin typeface="黑体" panose="02010609060101010101" pitchFamily="49" charset="-122"/>
                <a:ea typeface="黑体" panose="02010609060101010101" pitchFamily="49" charset="-122"/>
              </a:rPr>
              <a:t>损失</a:t>
            </a:r>
            <a:r>
              <a:rPr lang="zh-CN" altLang="en-US" sz="2000" dirty="0">
                <a:latin typeface="黑体" panose="02010609060101010101" pitchFamily="49" charset="-122"/>
                <a:ea typeface="黑体" panose="02010609060101010101" pitchFamily="49" charset="-122"/>
              </a:rPr>
              <a:t>是一个数值，表示对于</a:t>
            </a:r>
            <a:r>
              <a:rPr lang="zh-CN" altLang="en-US" sz="2000" dirty="0">
                <a:solidFill>
                  <a:srgbClr val="C00000"/>
                </a:solidFill>
                <a:latin typeface="黑体" panose="02010609060101010101" pitchFamily="49" charset="-122"/>
                <a:ea typeface="黑体" panose="02010609060101010101" pitchFamily="49" charset="-122"/>
              </a:rPr>
              <a:t>单个样本</a:t>
            </a:r>
            <a:r>
              <a:rPr lang="zh-CN" altLang="en-US" sz="2000" dirty="0">
                <a:latin typeface="黑体" panose="02010609060101010101" pitchFamily="49" charset="-122"/>
                <a:ea typeface="黑体" panose="02010609060101010101" pitchFamily="49" charset="-122"/>
              </a:rPr>
              <a:t>而言模型预测的准确程度</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如果模型的预测完全准确，则损失为零，否则损失会较大</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训练模型的目标</a:t>
            </a:r>
            <a:r>
              <a:rPr lang="zh-CN" altLang="en-US" sz="2000" dirty="0">
                <a:latin typeface="黑体" panose="02010609060101010101" pitchFamily="49" charset="-122"/>
                <a:ea typeface="黑体" panose="02010609060101010101" pitchFamily="49" charset="-122"/>
              </a:rPr>
              <a:t>是从所有样本中找到一组</a:t>
            </a:r>
            <a:r>
              <a:rPr lang="zh-CN" altLang="en-US" sz="2000" dirty="0">
                <a:solidFill>
                  <a:srgbClr val="C00000"/>
                </a:solidFill>
                <a:latin typeface="黑体" panose="02010609060101010101" pitchFamily="49" charset="-122"/>
                <a:ea typeface="黑体" panose="02010609060101010101" pitchFamily="49" charset="-122"/>
              </a:rPr>
              <a:t>平均损失“较小”</a:t>
            </a:r>
            <a:r>
              <a:rPr lang="zh-CN" altLang="en-US" sz="2000" dirty="0">
                <a:latin typeface="黑体" panose="02010609060101010101" pitchFamily="49" charset="-122"/>
                <a:ea typeface="黑体" panose="02010609060101010101" pitchFamily="49" charset="-122"/>
              </a:rPr>
              <a:t>的权重和偏差</a:t>
            </a:r>
            <a:endParaRPr lang="zh-CN" altLang="en-US" sz="20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术语：损失</a:t>
            </a:r>
            <a:endParaRPr lang="zh-CN" altLang="en-US"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4789" y="3983390"/>
            <a:ext cx="8704154" cy="481863"/>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       左侧模型的</a:t>
            </a:r>
            <a:r>
              <a:rPr lang="zh-CN" altLang="en-US" sz="2000" b="1" dirty="0">
                <a:solidFill>
                  <a:srgbClr val="C00000"/>
                </a:solidFill>
                <a:latin typeface="黑体" panose="02010609060101010101" pitchFamily="49" charset="-122"/>
                <a:ea typeface="黑体" panose="02010609060101010101" pitchFamily="49" charset="-122"/>
              </a:rPr>
              <a:t>损失较大               </a:t>
            </a:r>
            <a:r>
              <a:rPr lang="zh-CN" altLang="en-US" sz="2000" b="1" dirty="0">
                <a:latin typeface="黑体" panose="02010609060101010101" pitchFamily="49" charset="-122"/>
                <a:ea typeface="黑体" panose="02010609060101010101" pitchFamily="49" charset="-122"/>
              </a:rPr>
              <a:t>右侧模型的</a:t>
            </a:r>
            <a:r>
              <a:rPr lang="zh-CN" altLang="en-US" sz="2000" b="1" dirty="0">
                <a:solidFill>
                  <a:srgbClr val="C00000"/>
                </a:solidFill>
                <a:latin typeface="黑体" panose="02010609060101010101" pitchFamily="49" charset="-122"/>
                <a:ea typeface="黑体" panose="02010609060101010101" pitchFamily="49" charset="-122"/>
              </a:rPr>
              <a:t>损失较小</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损失</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141" y="1191184"/>
            <a:ext cx="8063588" cy="26878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219923" y="2099986"/>
            <a:ext cx="8704154" cy="943528"/>
          </a:xfrm>
          <a:prstGeom prst="rect">
            <a:avLst/>
          </a:prstGeom>
          <a:noFill/>
        </p:spPr>
        <p:txBody>
          <a:bodyPr wrap="square" rtlCol="0">
            <a:spAutoFit/>
          </a:bodyPr>
          <a:lstStyle/>
          <a:p>
            <a:pPr indent="360045">
              <a:lnSpc>
                <a:spcPct val="150000"/>
              </a:lnSpc>
            </a:pPr>
            <a:r>
              <a:rPr lang="zh-CN" altLang="en-US" sz="2000" b="1" dirty="0">
                <a:solidFill>
                  <a:srgbClr val="C00000"/>
                </a:solidFill>
                <a:latin typeface="黑体" panose="02010609060101010101" pitchFamily="49" charset="-122"/>
                <a:ea typeface="黑体" panose="02010609060101010101" pitchFamily="49" charset="-122"/>
              </a:rPr>
              <a:t>平方损失</a:t>
            </a:r>
            <a:r>
              <a:rPr lang="zh-CN" altLang="en-US" sz="2000" b="1" dirty="0">
                <a:latin typeface="黑体" panose="02010609060101010101" pitchFamily="49" charset="-122"/>
                <a:ea typeface="黑体" panose="02010609060101010101" pitchFamily="49" charset="-122"/>
              </a:rPr>
              <a:t>：一种常见的损失函数，</a:t>
            </a:r>
            <a:r>
              <a:rPr lang="zh-CN" altLang="en-US" sz="2000" dirty="0">
                <a:latin typeface="黑体" panose="02010609060101010101" pitchFamily="49" charset="-122"/>
                <a:ea typeface="黑体" panose="02010609060101010101" pitchFamily="49" charset="-122"/>
              </a:rPr>
              <a:t>又</a:t>
            </a:r>
            <a:r>
              <a:rPr lang="zh-CN" altLang="en-US" sz="2000" dirty="0">
                <a:solidFill>
                  <a:srgbClr val="C00000"/>
                </a:solidFill>
                <a:latin typeface="黑体" panose="02010609060101010101" pitchFamily="49" charset="-122"/>
                <a:ea typeface="黑体" panose="02010609060101010101" pitchFamily="49" charset="-122"/>
              </a:rPr>
              <a:t>称为 </a:t>
            </a:r>
            <a:r>
              <a:rPr lang="en-US" altLang="zh-CN" sz="2000" b="1" dirty="0">
                <a:solidFill>
                  <a:srgbClr val="C00000"/>
                </a:solidFill>
                <a:latin typeface="黑体" panose="02010609060101010101" pitchFamily="49" charset="-122"/>
                <a:ea typeface="黑体" panose="02010609060101010101" pitchFamily="49" charset="-122"/>
              </a:rPr>
              <a:t>L</a:t>
            </a:r>
            <a:r>
              <a:rPr lang="en-US" altLang="zh-CN" sz="2000" b="1" baseline="-25000" dirty="0">
                <a:solidFill>
                  <a:srgbClr val="C00000"/>
                </a:solidFill>
                <a:latin typeface="黑体" panose="02010609060101010101" pitchFamily="49" charset="-122"/>
                <a:ea typeface="黑体" panose="02010609060101010101" pitchFamily="49" charset="-122"/>
              </a:rPr>
              <a:t>2</a:t>
            </a:r>
            <a:r>
              <a:rPr lang="zh-CN" altLang="en-US" sz="2000" b="1" dirty="0">
                <a:solidFill>
                  <a:srgbClr val="C00000"/>
                </a:solidFill>
                <a:latin typeface="黑体" panose="02010609060101010101" pitchFamily="49" charset="-122"/>
                <a:ea typeface="黑体" panose="02010609060101010101" pitchFamily="49" charset="-122"/>
              </a:rPr>
              <a:t> 损失</a:t>
            </a:r>
            <a:endParaRPr lang="zh-CN" altLang="en-US" sz="2000" b="1" dirty="0">
              <a:solidFill>
                <a:srgbClr val="C00000"/>
              </a:solidFill>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均方误差</a:t>
            </a:r>
            <a:r>
              <a:rPr lang="zh-CN" altLang="en-US" sz="2000" dirty="0">
                <a:solidFill>
                  <a:srgbClr val="C00000"/>
                </a:solidFill>
                <a:latin typeface="黑体" panose="02010609060101010101" pitchFamily="49" charset="-122"/>
                <a:ea typeface="黑体" panose="02010609060101010101" pitchFamily="49" charset="-122"/>
              </a:rPr>
              <a:t> </a:t>
            </a:r>
            <a:r>
              <a:rPr lang="en-US" altLang="zh-CN" sz="2000" dirty="0">
                <a:solidFill>
                  <a:srgbClr val="C00000"/>
                </a:solidFill>
                <a:latin typeface="黑体" panose="02010609060101010101" pitchFamily="49" charset="-122"/>
                <a:ea typeface="黑体" panose="02010609060101010101" pitchFamily="49" charset="-122"/>
              </a:rPr>
              <a:t>(</a:t>
            </a:r>
            <a:r>
              <a:rPr lang="en-US" altLang="zh-CN" sz="2000" b="1" dirty="0">
                <a:solidFill>
                  <a:srgbClr val="C00000"/>
                </a:solidFill>
                <a:latin typeface="黑体" panose="02010609060101010101" pitchFamily="49" charset="-122"/>
                <a:ea typeface="黑体" panose="02010609060101010101" pitchFamily="49" charset="-122"/>
              </a:rPr>
              <a:t>MSE</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指的是每个样本的平均平方损失</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定义损失函数</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670085" y="3484135"/>
            <a:ext cx="5136092" cy="1125989"/>
          </a:xfrm>
          <a:prstGeom prst="rect">
            <a:avLst/>
          </a:prstGeom>
        </p:spPr>
      </p:pic>
      <p:sp>
        <p:nvSpPr>
          <p:cNvPr id="9" name="文本框 8"/>
          <p:cNvSpPr txBox="1"/>
          <p:nvPr/>
        </p:nvSpPr>
        <p:spPr>
          <a:xfrm>
            <a:off x="280308" y="1008458"/>
            <a:ext cx="8704154" cy="481863"/>
          </a:xfrm>
          <a:prstGeom prst="rect">
            <a:avLst/>
          </a:prstGeom>
          <a:noFill/>
        </p:spPr>
        <p:txBody>
          <a:bodyPr wrap="square" rtlCol="0">
            <a:spAutoFit/>
          </a:bodyPr>
          <a:lstStyle/>
          <a:p>
            <a:pPr indent="360045">
              <a:lnSpc>
                <a:spcPct val="150000"/>
              </a:lnSpc>
            </a:pPr>
            <a:r>
              <a:rPr lang="en-US" altLang="zh-CN" sz="2000" b="1" dirty="0">
                <a:solidFill>
                  <a:srgbClr val="C00000"/>
                </a:solidFill>
                <a:latin typeface="黑体" panose="02010609060101010101" pitchFamily="49" charset="-122"/>
                <a:ea typeface="黑体" panose="02010609060101010101" pitchFamily="49" charset="-122"/>
              </a:rPr>
              <a:t>L</a:t>
            </a:r>
            <a:r>
              <a:rPr lang="en-US" altLang="zh-CN" sz="2000" b="1" baseline="-25000" dirty="0">
                <a:solidFill>
                  <a:srgbClr val="C00000"/>
                </a:solidFill>
                <a:latin typeface="黑体" panose="02010609060101010101" pitchFamily="49" charset="-122"/>
                <a:ea typeface="黑体" panose="02010609060101010101" pitchFamily="49" charset="-122"/>
              </a:rPr>
              <a:t>1</a:t>
            </a:r>
            <a:r>
              <a:rPr lang="zh-CN" altLang="en-US" sz="2000" b="1" dirty="0">
                <a:solidFill>
                  <a:srgbClr val="C00000"/>
                </a:solidFill>
                <a:latin typeface="黑体" panose="02010609060101010101" pitchFamily="49" charset="-122"/>
                <a:ea typeface="黑体" panose="02010609060101010101" pitchFamily="49" charset="-122"/>
              </a:rPr>
              <a:t>损失</a:t>
            </a:r>
            <a:r>
              <a:rPr lang="zh-CN" altLang="en-US"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基于模型预测的值与</a:t>
            </a:r>
            <a:r>
              <a:rPr lang="zh-CN" altLang="en-US" sz="2000" dirty="0">
                <a:latin typeface="黑体" panose="02010609060101010101" pitchFamily="49" charset="-122"/>
                <a:ea typeface="黑体" panose="02010609060101010101" pitchFamily="49" charset="-122"/>
                <a:hlinkClick r:id="rId2"/>
              </a:rPr>
              <a:t>标签</a:t>
            </a:r>
            <a:r>
              <a:rPr lang="zh-CN" altLang="en-US" sz="2000" dirty="0">
                <a:latin typeface="黑体" panose="02010609060101010101" pitchFamily="49" charset="-122"/>
                <a:ea typeface="黑体" panose="02010609060101010101" pitchFamily="49" charset="-122"/>
              </a:rPr>
              <a:t>的实际值之差的绝对值</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219923" y="1240190"/>
            <a:ext cx="8704154" cy="481863"/>
          </a:xfrm>
          <a:prstGeom prst="rect">
            <a:avLst/>
          </a:prstGeom>
          <a:noFill/>
        </p:spPr>
        <p:txBody>
          <a:bodyPr wrap="square" rtlCol="0">
            <a:spAutoFit/>
          </a:bodyPr>
          <a:lstStyle/>
          <a:p>
            <a:pPr indent="360045">
              <a:lnSpc>
                <a:spcPct val="150000"/>
              </a:lnSpc>
            </a:pPr>
            <a:r>
              <a:rPr lang="zh-CN" altLang="en-US" sz="2000" dirty="0">
                <a:latin typeface="黑体" panose="02010609060101010101" pitchFamily="49" charset="-122"/>
                <a:ea typeface="黑体" panose="02010609060101010101" pitchFamily="49" charset="-122"/>
              </a:rPr>
              <a:t>以下曲线图中显示的两个数据集，哪个数据集的均方误差 </a:t>
            </a:r>
            <a:r>
              <a:rPr lang="en-US" altLang="zh-CN" sz="2000" dirty="0">
                <a:latin typeface="黑体" panose="02010609060101010101" pitchFamily="49" charset="-122"/>
                <a:ea typeface="黑体" panose="02010609060101010101" pitchFamily="49" charset="-122"/>
              </a:rPr>
              <a:t>(MSE) </a:t>
            </a:r>
            <a:r>
              <a:rPr lang="zh-CN" altLang="en-US" sz="2000" b="1" dirty="0">
                <a:latin typeface="黑体" panose="02010609060101010101" pitchFamily="49" charset="-122"/>
                <a:ea typeface="黑体" panose="02010609060101010101" pitchFamily="49" charset="-122"/>
              </a:rPr>
              <a:t>较高</a:t>
            </a:r>
            <a:r>
              <a:rPr lang="zh-CN" altLang="en-US" sz="2000" dirty="0">
                <a:latin typeface="黑体" panose="02010609060101010101" pitchFamily="49" charset="-122"/>
                <a:ea typeface="黑体" panose="02010609060101010101" pitchFamily="49" charset="-122"/>
              </a:rPr>
              <a:t>？</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问题</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679466" y="1884368"/>
            <a:ext cx="7665549" cy="26656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模型训练与降低损失</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训练模型的迭代方法</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548892" y="1340528"/>
            <a:ext cx="7692151" cy="32094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要点</a:t>
            </a:r>
            <a:endParaRPr lang="zh-CN" altLang="en-US" sz="2400" b="1" dirty="0">
              <a:solidFill>
                <a:schemeClr val="accent1"/>
              </a:solidFill>
              <a:latin typeface="黑体" panose="02010609060101010101" pitchFamily="49" charset="-122"/>
              <a:ea typeface="黑体" panose="02010609060101010101" pitchFamily="49" charset="-122"/>
            </a:endParaRPr>
          </a:p>
        </p:txBody>
      </p:sp>
      <p:graphicFrame>
        <p:nvGraphicFramePr>
          <p:cNvPr id="3" name="图示 2"/>
          <p:cNvGraphicFramePr/>
          <p:nvPr/>
        </p:nvGraphicFramePr>
        <p:xfrm>
          <a:off x="773273" y="1288206"/>
          <a:ext cx="6890708" cy="16531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8" name="图片 7"/>
          <p:cNvPicPr>
            <a:picLocks noChangeAspect="1"/>
          </p:cNvPicPr>
          <p:nvPr/>
        </p:nvPicPr>
        <p:blipFill>
          <a:blip r:embed="rId6"/>
          <a:stretch>
            <a:fillRect/>
          </a:stretch>
        </p:blipFill>
        <p:spPr>
          <a:xfrm>
            <a:off x="3913288" y="3053752"/>
            <a:ext cx="4822471" cy="2012111"/>
          </a:xfrm>
          <a:prstGeom prst="rect">
            <a:avLst/>
          </a:prstGeom>
        </p:spPr>
      </p:pic>
      <p:pic>
        <p:nvPicPr>
          <p:cNvPr id="9" name="图片 8"/>
          <p:cNvPicPr>
            <a:picLocks noChangeAspect="1"/>
          </p:cNvPicPr>
          <p:nvPr/>
        </p:nvPicPr>
        <p:blipFill>
          <a:blip r:embed="rId7"/>
          <a:stretch>
            <a:fillRect/>
          </a:stretch>
        </p:blipFill>
        <p:spPr>
          <a:xfrm>
            <a:off x="773273" y="3053752"/>
            <a:ext cx="2948555" cy="19989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690" y="1802130"/>
            <a:ext cx="8009255" cy="1415415"/>
          </a:xfrm>
          <a:prstGeom prst="rect">
            <a:avLst/>
          </a:prstGeom>
          <a:noFill/>
        </p:spPr>
        <p:txBody>
          <a:bodyPr wrap="square" rtlCol="0">
            <a:noAutofit/>
          </a:bodyPr>
          <a:lstStyle/>
          <a:p>
            <a:pPr algn="ctr"/>
            <a:r>
              <a:rPr lang="en-US" altLang="zh-CN" sz="3600" b="1" dirty="0">
                <a:solidFill>
                  <a:schemeClr val="accent1"/>
                </a:solidFill>
                <a:latin typeface="微软雅黑" panose="020B0503020204020204" pitchFamily="34" charset="-122"/>
                <a:ea typeface="微软雅黑" panose="020B0503020204020204" pitchFamily="34" charset="-122"/>
              </a:rPr>
              <a:t>00   </a:t>
            </a:r>
            <a:r>
              <a:rPr lang="zh-CN" altLang="en-US" sz="3600" b="1" dirty="0">
                <a:solidFill>
                  <a:schemeClr val="accent1"/>
                </a:solidFill>
                <a:latin typeface="微软雅黑" panose="020B0503020204020204" pitchFamily="34" charset="-122"/>
                <a:ea typeface="微软雅黑" panose="020B0503020204020204" pitchFamily="34" charset="-122"/>
              </a:rPr>
              <a:t>前情回顾</a:t>
            </a:r>
            <a:endParaRPr lang="zh-CN" altLang="en-US" sz="3600" b="1" dirty="0">
              <a:solidFill>
                <a:schemeClr val="accent1"/>
              </a:solidFill>
              <a:latin typeface="微软雅黑" panose="020B0503020204020204" pitchFamily="34" charset="-122"/>
              <a:ea typeface="微软雅黑" panose="020B0503020204020204" pitchFamily="34" charset="-122"/>
            </a:endParaRPr>
          </a:p>
          <a:p>
            <a:pPr algn="ctr"/>
            <a:endParaRPr lang="zh-CN" altLang="en-US" sz="3600" b="1" dirty="0">
              <a:solidFill>
                <a:schemeClr val="accent1"/>
              </a:solidFill>
              <a:latin typeface="微软雅黑" panose="020B0503020204020204" pitchFamily="34" charset="-122"/>
              <a:ea typeface="微软雅黑" panose="020B0503020204020204" pitchFamily="34" charset="-122"/>
            </a:endParaRPr>
          </a:p>
          <a:p>
            <a:pPr algn="ctr"/>
            <a:endParaRPr lang="zh-CN" altLang="en-US" sz="3600" b="1" dirty="0">
              <a:solidFill>
                <a:schemeClr val="accent1"/>
              </a:solidFill>
              <a:latin typeface="微软雅黑" panose="020B0503020204020204" pitchFamily="34" charset="-122"/>
              <a:ea typeface="微软雅黑" panose="020B0503020204020204" pitchFamily="34" charset="-122"/>
            </a:endParaRPr>
          </a:p>
          <a:p>
            <a:pPr algn="ctr"/>
            <a:endParaRPr lang="zh-CN" altLang="en-US" sz="36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71141" y="1091955"/>
            <a:ext cx="8069585" cy="1938020"/>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在学习优化过程中，机器学习系统将根据所有标签去重新评估所有特征，为损失函数生成一个新值，而该值又产生新的参数值。</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rPr>
              <a:t>通常，可以不断迭代，直到总体损失不再变化或至少变化极其缓慢为止。这时候，可以说该模型已</a:t>
            </a:r>
            <a:r>
              <a:rPr lang="zh-CN" altLang="en-US" sz="2000" b="1" dirty="0">
                <a:solidFill>
                  <a:srgbClr val="FF0000"/>
                </a:solidFill>
                <a:latin typeface="黑体" panose="02010609060101010101" pitchFamily="49" charset="-122"/>
                <a:ea typeface="黑体" panose="02010609060101010101" pitchFamily="49" charset="-122"/>
              </a:rPr>
              <a:t>收敛</a:t>
            </a:r>
            <a:endParaRPr lang="en-US" altLang="zh-CN" sz="2000" dirty="0">
              <a:solidFill>
                <a:srgbClr val="FF0000"/>
              </a:solidFill>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收敛</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1"/>
          <a:stretch>
            <a:fillRect/>
          </a:stretch>
        </p:blipFill>
        <p:spPr>
          <a:xfrm>
            <a:off x="3904519" y="3045489"/>
            <a:ext cx="4822471" cy="2012111"/>
          </a:xfrm>
          <a:prstGeom prst="rect">
            <a:avLst/>
          </a:prstGeom>
        </p:spPr>
      </p:pic>
      <p:pic>
        <p:nvPicPr>
          <p:cNvPr id="8" name="图片 7"/>
          <p:cNvPicPr>
            <a:picLocks noChangeAspect="1"/>
          </p:cNvPicPr>
          <p:nvPr/>
        </p:nvPicPr>
        <p:blipFill>
          <a:blip r:embed="rId2"/>
          <a:stretch>
            <a:fillRect/>
          </a:stretch>
        </p:blipFill>
        <p:spPr>
          <a:xfrm>
            <a:off x="773273" y="3045489"/>
            <a:ext cx="2948555" cy="199896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计算损失例子</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4636706" y="1112187"/>
            <a:ext cx="3491717" cy="2519534"/>
          </a:xfrm>
          <a:prstGeom prst="rect">
            <a:avLst/>
          </a:prstGeom>
        </p:spPr>
      </p:pic>
      <p:sp>
        <p:nvSpPr>
          <p:cNvPr id="4" name="矩形 3"/>
          <p:cNvSpPr/>
          <p:nvPr/>
        </p:nvSpPr>
        <p:spPr>
          <a:xfrm>
            <a:off x="654374" y="3735957"/>
            <a:ext cx="7284366" cy="1015663"/>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该线性回归问题产生的损失与权重图为</a:t>
            </a:r>
            <a:r>
              <a:rPr lang="zh-CN" altLang="en-US" sz="2000" b="1" dirty="0">
                <a:solidFill>
                  <a:srgbClr val="C00000"/>
                </a:solidFill>
                <a:latin typeface="黑体" panose="02010609060101010101" pitchFamily="49" charset="-122"/>
                <a:ea typeface="黑体" panose="02010609060101010101" pitchFamily="49" charset="-122"/>
              </a:rPr>
              <a:t>凸形</a:t>
            </a:r>
            <a:endParaRPr lang="en-US" altLang="zh-CN" sz="2000" b="1"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凸形问题只有</a:t>
            </a:r>
            <a:r>
              <a:rPr lang="zh-CN" altLang="en-US" sz="2000" b="1" dirty="0">
                <a:solidFill>
                  <a:srgbClr val="3366FF"/>
                </a:solidFill>
                <a:latin typeface="黑体" panose="02010609060101010101" pitchFamily="49" charset="-122"/>
                <a:ea typeface="黑体" panose="02010609060101010101" pitchFamily="49" charset="-122"/>
              </a:rPr>
              <a:t>一个最低点</a:t>
            </a:r>
            <a:r>
              <a:rPr lang="zh-CN" altLang="en-US" sz="2000" dirty="0">
                <a:latin typeface="黑体" panose="02010609060101010101" pitchFamily="49" charset="-122"/>
                <a:ea typeface="黑体" panose="02010609060101010101" pitchFamily="49" charset="-122"/>
              </a:rPr>
              <a:t>；即只存在一个</a:t>
            </a:r>
            <a:r>
              <a:rPr lang="zh-CN" altLang="en-US" sz="2000" b="1" dirty="0">
                <a:solidFill>
                  <a:srgbClr val="3366FF"/>
                </a:solidFill>
                <a:latin typeface="黑体" panose="02010609060101010101" pitchFamily="49" charset="-122"/>
                <a:ea typeface="黑体" panose="02010609060101010101" pitchFamily="49" charset="-122"/>
              </a:rPr>
              <a:t>斜率正好为 </a:t>
            </a:r>
            <a:r>
              <a:rPr lang="en-US" altLang="zh-CN" sz="2000" b="1" dirty="0">
                <a:solidFill>
                  <a:srgbClr val="3366FF"/>
                </a:solidFill>
                <a:latin typeface="黑体" panose="02010609060101010101" pitchFamily="49" charset="-122"/>
                <a:ea typeface="黑体" panose="02010609060101010101" pitchFamily="49" charset="-122"/>
              </a:rPr>
              <a:t>0 </a:t>
            </a:r>
            <a:r>
              <a:rPr lang="zh-CN" altLang="en-US" sz="2000" dirty="0">
                <a:latin typeface="黑体" panose="02010609060101010101" pitchFamily="49" charset="-122"/>
                <a:ea typeface="黑体" panose="02010609060101010101" pitchFamily="49" charset="-122"/>
              </a:rPr>
              <a:t>的位置</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这个最小值就是损失函数收敛之处</a:t>
            </a:r>
            <a:endParaRPr lang="zh-CN" altLang="en-US" sz="200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a:stretch>
            <a:fillRect/>
          </a:stretch>
        </p:blipFill>
        <p:spPr>
          <a:xfrm>
            <a:off x="654374" y="2222516"/>
            <a:ext cx="3742067" cy="820376"/>
          </a:xfrm>
          <a:prstGeom prst="rect">
            <a:avLst/>
          </a:prstGeom>
        </p:spPr>
      </p:pic>
      <p:sp>
        <p:nvSpPr>
          <p:cNvPr id="10" name="矩形 9"/>
          <p:cNvSpPr/>
          <p:nvPr/>
        </p:nvSpPr>
        <p:spPr>
          <a:xfrm>
            <a:off x="773273" y="3170056"/>
            <a:ext cx="2534796" cy="46166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en-US" altLang="zh-CN" sz="2400" b="1" kern="100" dirty="0" err="1">
                <a:latin typeface="微软雅黑" panose="020B0503020204020204" pitchFamily="34" charset="-122"/>
                <a:ea typeface="微软雅黑" panose="020B0503020204020204" pitchFamily="34" charset="-122"/>
                <a:cs typeface="Times New Roman" panose="02020603050405020304" pitchFamily="18" charset="0"/>
              </a:rPr>
              <a:t>pred</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 = w*x + b</a:t>
            </a:r>
            <a:endParaRPr lang="zh-CN" altLang="en-US" sz="24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1383957" y="973718"/>
            <a:ext cx="1999862" cy="13557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梯度下降法</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梯度下降法</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624988" y="4091772"/>
            <a:ext cx="7682250" cy="1015663"/>
          </a:xfrm>
          <a:prstGeom prst="rect">
            <a:avLst/>
          </a:prstGeom>
        </p:spPr>
        <p:txBody>
          <a:bodyPr wrap="square">
            <a:spAutoFit/>
          </a:bodyPr>
          <a:lstStyle/>
          <a:p>
            <a:r>
              <a:rPr lang="zh-CN" altLang="en-US" sz="2000" b="1" dirty="0">
                <a:solidFill>
                  <a:srgbClr val="C00000"/>
                </a:solidFill>
                <a:latin typeface="黑体" panose="02010609060101010101" pitchFamily="49" charset="-122"/>
                <a:ea typeface="黑体" panose="02010609060101010101" pitchFamily="49" charset="-122"/>
              </a:rPr>
              <a:t>梯度：</a:t>
            </a:r>
            <a:r>
              <a:rPr lang="zh-CN" altLang="en-US" sz="2000" dirty="0">
                <a:latin typeface="黑体" panose="02010609060101010101" pitchFamily="49" charset="-122"/>
                <a:ea typeface="黑体" panose="02010609060101010101" pitchFamily="49" charset="-122"/>
              </a:rPr>
              <a:t>一个向量（矢量），表示某一函数在该点处的方向</a:t>
            </a:r>
            <a:r>
              <a:rPr lang="zh-CN" altLang="en-US" sz="2000" b="1" dirty="0">
                <a:solidFill>
                  <a:srgbClr val="C00000"/>
                </a:solidFill>
                <a:latin typeface="黑体" panose="02010609060101010101" pitchFamily="49" charset="-122"/>
                <a:ea typeface="黑体" panose="02010609060101010101" pitchFamily="49" charset="-122"/>
              </a:rPr>
              <a:t>导数</a:t>
            </a:r>
            <a:r>
              <a:rPr lang="zh-CN" altLang="en-US" sz="2000" dirty="0">
                <a:latin typeface="黑体" panose="02010609060101010101" pitchFamily="49" charset="-122"/>
                <a:ea typeface="黑体" panose="02010609060101010101" pitchFamily="49" charset="-122"/>
              </a:rPr>
              <a:t>沿着该方向取得</a:t>
            </a:r>
            <a:r>
              <a:rPr lang="zh-CN" altLang="en-US" sz="2000" b="1" dirty="0">
                <a:solidFill>
                  <a:srgbClr val="C00000"/>
                </a:solidFill>
                <a:latin typeface="黑体" panose="02010609060101010101" pitchFamily="49" charset="-122"/>
                <a:ea typeface="黑体" panose="02010609060101010101" pitchFamily="49" charset="-122"/>
              </a:rPr>
              <a:t>最大值</a:t>
            </a:r>
            <a:r>
              <a:rPr lang="zh-CN" altLang="en-US" sz="2000" dirty="0">
                <a:latin typeface="黑体" panose="02010609060101010101" pitchFamily="49" charset="-122"/>
                <a:ea typeface="黑体" panose="02010609060101010101" pitchFamily="49" charset="-122"/>
              </a:rPr>
              <a:t>，即函数在该点处沿着该方向（此梯度的方向）变化最快，变化率最大</a:t>
            </a:r>
            <a:endParaRPr lang="zh-CN" altLang="en-US" sz="2000" b="1" dirty="0">
              <a:solidFill>
                <a:srgbClr val="C00000"/>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571142" y="1209781"/>
            <a:ext cx="4024824" cy="2258038"/>
          </a:xfrm>
          <a:prstGeom prst="rect">
            <a:avLst/>
          </a:prstGeom>
        </p:spPr>
      </p:pic>
      <p:pic>
        <p:nvPicPr>
          <p:cNvPr id="12" name="图片 11"/>
          <p:cNvPicPr>
            <a:picLocks noChangeAspect="1"/>
          </p:cNvPicPr>
          <p:nvPr/>
        </p:nvPicPr>
        <p:blipFill>
          <a:blip r:embed="rId2"/>
          <a:stretch>
            <a:fillRect/>
          </a:stretch>
        </p:blipFill>
        <p:spPr>
          <a:xfrm>
            <a:off x="4289380" y="1143514"/>
            <a:ext cx="4854620" cy="28830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梯度下降法</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624988" y="4091772"/>
            <a:ext cx="7682250" cy="1015663"/>
          </a:xfrm>
          <a:prstGeom prst="rect">
            <a:avLst/>
          </a:prstGeom>
        </p:spPr>
        <p:txBody>
          <a:bodyPr wrap="square">
            <a:spAutoFit/>
          </a:bodyPr>
          <a:lstStyle/>
          <a:p>
            <a:r>
              <a:rPr lang="zh-CN" altLang="en-US" sz="2000" b="1" dirty="0">
                <a:solidFill>
                  <a:srgbClr val="C00000"/>
                </a:solidFill>
                <a:latin typeface="黑体" panose="02010609060101010101" pitchFamily="49" charset="-122"/>
                <a:ea typeface="黑体" panose="02010609060101010101" pitchFamily="49" charset="-122"/>
              </a:rPr>
              <a:t>梯度：</a:t>
            </a:r>
            <a:r>
              <a:rPr lang="zh-CN" altLang="en-US" sz="2000" dirty="0">
                <a:latin typeface="黑体" panose="02010609060101010101" pitchFamily="49" charset="-122"/>
                <a:ea typeface="黑体" panose="02010609060101010101" pitchFamily="49" charset="-122"/>
              </a:rPr>
              <a:t>一个向量（矢量），表示某一函数在该点处的方向</a:t>
            </a:r>
            <a:r>
              <a:rPr lang="zh-CN" altLang="en-US" sz="2000" b="1" dirty="0">
                <a:solidFill>
                  <a:srgbClr val="C00000"/>
                </a:solidFill>
                <a:latin typeface="黑体" panose="02010609060101010101" pitchFamily="49" charset="-122"/>
                <a:ea typeface="黑体" panose="02010609060101010101" pitchFamily="49" charset="-122"/>
              </a:rPr>
              <a:t>导数</a:t>
            </a:r>
            <a:r>
              <a:rPr lang="zh-CN" altLang="en-US" sz="2000" dirty="0">
                <a:latin typeface="黑体" panose="02010609060101010101" pitchFamily="49" charset="-122"/>
                <a:ea typeface="黑体" panose="02010609060101010101" pitchFamily="49" charset="-122"/>
              </a:rPr>
              <a:t>沿着该方向取得</a:t>
            </a:r>
            <a:r>
              <a:rPr lang="zh-CN" altLang="en-US" sz="2000" b="1" dirty="0">
                <a:solidFill>
                  <a:srgbClr val="C00000"/>
                </a:solidFill>
                <a:latin typeface="黑体" panose="02010609060101010101" pitchFamily="49" charset="-122"/>
                <a:ea typeface="黑体" panose="02010609060101010101" pitchFamily="49" charset="-122"/>
              </a:rPr>
              <a:t>最大值</a:t>
            </a:r>
            <a:r>
              <a:rPr lang="zh-CN" altLang="en-US" sz="2000" dirty="0">
                <a:latin typeface="黑体" panose="02010609060101010101" pitchFamily="49" charset="-122"/>
                <a:ea typeface="黑体" panose="02010609060101010101" pitchFamily="49" charset="-122"/>
              </a:rPr>
              <a:t>，即函数在该点处沿着该方向（此梯度的方向）变化最快，变化率最大</a:t>
            </a:r>
            <a:endParaRPr lang="zh-CN" altLang="en-US" sz="2000" b="1" dirty="0">
              <a:solidFill>
                <a:srgbClr val="C00000"/>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571142" y="1209781"/>
            <a:ext cx="4024824" cy="2258038"/>
          </a:xfrm>
          <a:prstGeom prst="rect">
            <a:avLst/>
          </a:prstGeom>
        </p:spPr>
      </p:pic>
      <p:pic>
        <p:nvPicPr>
          <p:cNvPr id="5" name="图片 4"/>
          <p:cNvPicPr>
            <a:picLocks noChangeAspect="1"/>
          </p:cNvPicPr>
          <p:nvPr/>
        </p:nvPicPr>
        <p:blipFill>
          <a:blip r:embed="rId2"/>
          <a:stretch>
            <a:fillRect/>
          </a:stretch>
        </p:blipFill>
        <p:spPr>
          <a:xfrm>
            <a:off x="4860568" y="890311"/>
            <a:ext cx="4102278" cy="636272"/>
          </a:xfrm>
          <a:prstGeom prst="rect">
            <a:avLst/>
          </a:prstGeom>
        </p:spPr>
      </p:pic>
      <p:pic>
        <p:nvPicPr>
          <p:cNvPr id="8" name="图片 7"/>
          <p:cNvPicPr>
            <a:picLocks noChangeAspect="1"/>
          </p:cNvPicPr>
          <p:nvPr/>
        </p:nvPicPr>
        <p:blipFill>
          <a:blip r:embed="rId3"/>
          <a:stretch>
            <a:fillRect/>
          </a:stretch>
        </p:blipFill>
        <p:spPr>
          <a:xfrm>
            <a:off x="4860568" y="1576081"/>
            <a:ext cx="4024823" cy="24250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梯度下降法</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4559078" y="4220508"/>
            <a:ext cx="3911648"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沿着</a:t>
            </a:r>
            <a:r>
              <a:rPr lang="zh-CN" altLang="en-US" sz="2000" b="1" dirty="0">
                <a:solidFill>
                  <a:srgbClr val="C00000"/>
                </a:solidFill>
                <a:latin typeface="黑体" panose="02010609060101010101" pitchFamily="49" charset="-122"/>
                <a:ea typeface="黑体" panose="02010609060101010101" pitchFamily="49" charset="-122"/>
              </a:rPr>
              <a:t>负梯度方向</a:t>
            </a:r>
            <a:r>
              <a:rPr lang="zh-CN" altLang="en-US" sz="2000" dirty="0">
                <a:latin typeface="黑体" panose="02010609060101010101" pitchFamily="49" charset="-122"/>
                <a:ea typeface="黑体" panose="02010609060101010101" pitchFamily="49" charset="-122"/>
              </a:rPr>
              <a:t>进行下一步探索</a:t>
            </a:r>
            <a:endParaRPr lang="zh-CN" altLang="en-US" sz="200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4648888" y="1751162"/>
            <a:ext cx="3732028" cy="2321623"/>
          </a:xfrm>
          <a:prstGeom prst="rect">
            <a:avLst/>
          </a:prstGeom>
        </p:spPr>
      </p:pic>
      <p:pic>
        <p:nvPicPr>
          <p:cNvPr id="9" name="图片 8"/>
          <p:cNvPicPr>
            <a:picLocks noChangeAspect="1"/>
          </p:cNvPicPr>
          <p:nvPr/>
        </p:nvPicPr>
        <p:blipFill>
          <a:blip r:embed="rId2"/>
          <a:stretch>
            <a:fillRect/>
          </a:stretch>
        </p:blipFill>
        <p:spPr>
          <a:xfrm>
            <a:off x="571141" y="2021779"/>
            <a:ext cx="3655802" cy="2051006"/>
          </a:xfrm>
          <a:prstGeom prst="rect">
            <a:avLst/>
          </a:prstGeom>
        </p:spPr>
      </p:pic>
      <p:sp>
        <p:nvSpPr>
          <p:cNvPr id="10" name="矩形 9"/>
          <p:cNvSpPr/>
          <p:nvPr/>
        </p:nvSpPr>
        <p:spPr>
          <a:xfrm>
            <a:off x="571141" y="1217618"/>
            <a:ext cx="3393878" cy="400110"/>
          </a:xfrm>
          <a:prstGeom prst="rect">
            <a:avLst/>
          </a:prstGeom>
        </p:spPr>
        <p:txBody>
          <a:bodyPr wrap="none">
            <a:spAutoFit/>
          </a:bodyPr>
          <a:lstStyle/>
          <a:p>
            <a:r>
              <a:rPr lang="zh-CN" altLang="en-US" sz="2000" b="1" dirty="0">
                <a:solidFill>
                  <a:srgbClr val="C00000"/>
                </a:solidFill>
                <a:latin typeface="黑体" panose="02010609060101010101" pitchFamily="49" charset="-122"/>
                <a:ea typeface="黑体" panose="02010609060101010101" pitchFamily="49" charset="-122"/>
              </a:rPr>
              <a:t>梯度</a:t>
            </a:r>
            <a:r>
              <a:rPr lang="zh-CN" altLang="en-US" sz="2000" dirty="0">
                <a:latin typeface="黑体" panose="02010609060101010101" pitchFamily="49" charset="-122"/>
                <a:ea typeface="黑体" panose="02010609060101010101" pitchFamily="49" charset="-122"/>
              </a:rPr>
              <a:t>是矢量</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具有</a:t>
            </a:r>
            <a:r>
              <a:rPr lang="zh-CN" altLang="en-US" sz="2000" b="1" dirty="0">
                <a:solidFill>
                  <a:srgbClr val="C00000"/>
                </a:solidFill>
                <a:latin typeface="黑体" panose="02010609060101010101" pitchFamily="49" charset="-122"/>
                <a:ea typeface="黑体" panose="02010609060101010101" pitchFamily="49" charset="-122"/>
              </a:rPr>
              <a:t>方向</a:t>
            </a:r>
            <a:r>
              <a:rPr lang="zh-CN" altLang="en-US" sz="2000" dirty="0">
                <a:latin typeface="黑体" panose="02010609060101010101" pitchFamily="49" charset="-122"/>
                <a:ea typeface="黑体" panose="02010609060101010101" pitchFamily="49" charset="-122"/>
              </a:rPr>
              <a:t>和</a:t>
            </a:r>
            <a:r>
              <a:rPr lang="zh-CN" altLang="en-US" sz="2000" b="1" dirty="0">
                <a:solidFill>
                  <a:srgbClr val="C00000"/>
                </a:solidFill>
                <a:latin typeface="黑体" panose="02010609060101010101" pitchFamily="49" charset="-122"/>
                <a:ea typeface="黑体" panose="02010609060101010101" pitchFamily="49" charset="-122"/>
              </a:rPr>
              <a:t>大小</a:t>
            </a:r>
            <a:endParaRPr lang="zh-CN" altLang="en-US" sz="2000" b="1" dirty="0">
              <a:solidFill>
                <a:srgbClr val="C00000"/>
              </a:solidFill>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随机梯度下降</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465826" y="1150421"/>
            <a:ext cx="7850038" cy="3877985"/>
          </a:xfrm>
          <a:prstGeom prst="rect">
            <a:avLst/>
          </a:prstGeom>
        </p:spPr>
        <p:txBody>
          <a:bodyPr wrap="square">
            <a:spAutoFit/>
          </a:bodyPr>
          <a:lstStyle/>
          <a:p>
            <a:r>
              <a:rPr lang="zh-CN" altLang="en-US" sz="2000" b="1" dirty="0">
                <a:solidFill>
                  <a:srgbClr val="C00000"/>
                </a:solidFill>
                <a:latin typeface="黑体" panose="02010609060101010101" pitchFamily="49" charset="-122"/>
                <a:ea typeface="黑体" panose="02010609060101010101" pitchFamily="49" charset="-122"/>
              </a:rPr>
              <a:t>随机梯度下降法</a:t>
            </a:r>
            <a:r>
              <a:rPr lang="zh-CN" altLang="en-US" sz="2000" dirty="0">
                <a:solidFill>
                  <a:srgbClr val="C00000"/>
                </a:solidFill>
                <a:latin typeface="黑体" panose="02010609060101010101" pitchFamily="49" charset="-122"/>
                <a:ea typeface="黑体" panose="02010609060101010101" pitchFamily="49" charset="-122"/>
              </a:rPr>
              <a:t> </a:t>
            </a:r>
            <a:r>
              <a:rPr lang="en-US" altLang="zh-CN" sz="2000" dirty="0">
                <a:solidFill>
                  <a:srgbClr val="C00000"/>
                </a:solidFill>
                <a:latin typeface="黑体" panose="02010609060101010101" pitchFamily="49" charset="-122"/>
                <a:ea typeface="黑体" panose="02010609060101010101" pitchFamily="49" charset="-122"/>
              </a:rPr>
              <a:t>(</a:t>
            </a:r>
            <a:r>
              <a:rPr lang="en-US" altLang="zh-CN" sz="2000" b="1" dirty="0">
                <a:solidFill>
                  <a:srgbClr val="C00000"/>
                </a:solidFill>
                <a:latin typeface="黑体" panose="02010609060101010101" pitchFamily="49" charset="-122"/>
                <a:ea typeface="黑体" panose="02010609060101010101" pitchFamily="49" charset="-122"/>
              </a:rPr>
              <a:t>SGD</a:t>
            </a:r>
            <a:r>
              <a:rPr lang="en-US" altLang="zh-CN" sz="2000" dirty="0">
                <a:solidFill>
                  <a:srgbClr val="C00000"/>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每次迭代只使用一个样本（批量大小为 </a:t>
            </a:r>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），如果进行足够的迭代，</a:t>
            </a:r>
            <a:r>
              <a:rPr lang="en-US" altLang="zh-CN" sz="2000" dirty="0">
                <a:latin typeface="黑体" panose="02010609060101010101" pitchFamily="49" charset="-122"/>
                <a:ea typeface="黑体" panose="02010609060101010101" pitchFamily="49" charset="-122"/>
              </a:rPr>
              <a:t>SGD </a:t>
            </a:r>
            <a:r>
              <a:rPr lang="zh-CN" altLang="en-US" sz="2000" dirty="0">
                <a:latin typeface="黑体" panose="02010609060101010101" pitchFamily="49" charset="-122"/>
                <a:ea typeface="黑体" panose="02010609060101010101" pitchFamily="49" charset="-122"/>
              </a:rPr>
              <a:t>也可以发挥作用。“随机”这一术语表示构成各个批量的一个样本都是随机选择</a:t>
            </a:r>
            <a:r>
              <a:rPr lang="zh-CN" altLang="en-US" sz="2000" dirty="0" smtClean="0">
                <a:latin typeface="黑体" panose="02010609060101010101" pitchFamily="49" charset="-122"/>
                <a:ea typeface="黑体" panose="02010609060101010101" pitchFamily="49" charset="-122"/>
              </a:rPr>
              <a:t>的</a:t>
            </a:r>
            <a:endParaRPr lang="en-US" altLang="zh-CN" sz="2000" dirty="0" smtClean="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smtClean="0">
                <a:latin typeface="黑体" panose="02010609060101010101" pitchFamily="49" charset="-122"/>
                <a:ea typeface="黑体" panose="02010609060101010101" pitchFamily="49" charset="-122"/>
              </a:rPr>
              <a:t>在</a:t>
            </a:r>
            <a:r>
              <a:rPr lang="zh-CN" altLang="en-US" sz="2000" dirty="0">
                <a:latin typeface="黑体" panose="02010609060101010101" pitchFamily="49" charset="-122"/>
                <a:ea typeface="黑体" panose="02010609060101010101" pitchFamily="49" charset="-122"/>
              </a:rPr>
              <a:t>梯度下降法中，</a:t>
            </a:r>
            <a:r>
              <a:rPr lang="zh-CN" altLang="en-US" sz="2000" b="1" dirty="0">
                <a:solidFill>
                  <a:srgbClr val="C00000"/>
                </a:solidFill>
                <a:latin typeface="黑体" panose="02010609060101010101" pitchFamily="49" charset="-122"/>
                <a:ea typeface="黑体" panose="02010609060101010101" pitchFamily="49" charset="-122"/>
              </a:rPr>
              <a:t>批量</a:t>
            </a:r>
            <a:r>
              <a:rPr lang="zh-CN" altLang="en-US" sz="2000" dirty="0">
                <a:latin typeface="黑体" panose="02010609060101010101" pitchFamily="49" charset="-122"/>
                <a:ea typeface="黑体" panose="02010609060101010101" pitchFamily="49" charset="-122"/>
              </a:rPr>
              <a:t>指的是用于在单次迭代中计算梯度的样本总数</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假定批量是指整个数据集，数据集通常包含很大样本（数万甚至数千亿），此外，</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数据集通常包含多个特征。因此，一个批量可能相当巨大。如果是超大批量，则单次迭代就可能要花费很长时间进行</a:t>
            </a:r>
            <a:r>
              <a:rPr lang="zh-CN" altLang="en-US" dirty="0" smtClean="0">
                <a:latin typeface="黑体" panose="02010609060101010101" pitchFamily="49" charset="-122"/>
                <a:ea typeface="黑体" panose="02010609060101010101" pitchFamily="49" charset="-122"/>
              </a:rPr>
              <a:t>计算</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b="1" dirty="0">
                <a:solidFill>
                  <a:srgbClr val="C00000"/>
                </a:solidFill>
                <a:latin typeface="黑体" panose="02010609060101010101" pitchFamily="49" charset="-122"/>
                <a:ea typeface="黑体" panose="02010609060101010101" pitchFamily="49" charset="-122"/>
              </a:rPr>
              <a:t>小批量随机梯度下降法</a:t>
            </a:r>
            <a:r>
              <a:rPr lang="zh-CN" altLang="en-US"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小批量 </a:t>
            </a:r>
            <a:r>
              <a:rPr lang="en-US" altLang="zh-CN" b="1" dirty="0">
                <a:solidFill>
                  <a:srgbClr val="C00000"/>
                </a:solidFill>
                <a:latin typeface="黑体" panose="02010609060101010101" pitchFamily="49" charset="-122"/>
                <a:ea typeface="黑体" panose="02010609060101010101" pitchFamily="49" charset="-122"/>
              </a:rPr>
              <a:t>SGD</a:t>
            </a:r>
            <a:r>
              <a:rPr lang="zh-CN" altLang="en-US" dirty="0">
                <a:solidFill>
                  <a:srgbClr val="C00000"/>
                </a:solidFill>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是介于全批量迭代与 </a:t>
            </a:r>
            <a:r>
              <a:rPr lang="en-US" altLang="zh-CN" dirty="0">
                <a:latin typeface="黑体" panose="02010609060101010101" pitchFamily="49" charset="-122"/>
                <a:ea typeface="黑体" panose="02010609060101010101" pitchFamily="49" charset="-122"/>
              </a:rPr>
              <a:t>SGD </a:t>
            </a:r>
            <a:r>
              <a:rPr lang="zh-CN" altLang="en-US" dirty="0">
                <a:latin typeface="黑体" panose="02010609060101010101" pitchFamily="49" charset="-122"/>
                <a:ea typeface="黑体" panose="02010609060101010101" pitchFamily="49" charset="-122"/>
              </a:rPr>
              <a:t>之间的折衷方案。小批量通常包含 </a:t>
            </a:r>
            <a:r>
              <a:rPr lang="en-US" altLang="zh-CN" dirty="0">
                <a:latin typeface="黑体" panose="02010609060101010101" pitchFamily="49" charset="-122"/>
                <a:ea typeface="黑体" panose="02010609060101010101" pitchFamily="49" charset="-122"/>
              </a:rPr>
              <a:t>10-1000 </a:t>
            </a:r>
            <a:r>
              <a:rPr lang="zh-CN" altLang="en-US" dirty="0">
                <a:latin typeface="黑体" panose="02010609060101010101" pitchFamily="49" charset="-122"/>
                <a:ea typeface="黑体" panose="02010609060101010101" pitchFamily="49" charset="-122"/>
              </a:rPr>
              <a:t>个随机选择的样本。小批量 </a:t>
            </a:r>
            <a:r>
              <a:rPr lang="en-US" altLang="zh-CN" dirty="0">
                <a:latin typeface="黑体" panose="02010609060101010101" pitchFamily="49" charset="-122"/>
                <a:ea typeface="黑体" panose="02010609060101010101" pitchFamily="49" charset="-122"/>
              </a:rPr>
              <a:t>SGD </a:t>
            </a:r>
            <a:r>
              <a:rPr lang="zh-CN" altLang="en-US" dirty="0">
                <a:latin typeface="黑体" panose="02010609060101010101" pitchFamily="49" charset="-122"/>
                <a:ea typeface="黑体" panose="02010609060101010101" pitchFamily="49" charset="-122"/>
              </a:rPr>
              <a:t>可以减少 </a:t>
            </a:r>
            <a:r>
              <a:rPr lang="en-US" altLang="zh-CN" dirty="0">
                <a:latin typeface="黑体" panose="02010609060101010101" pitchFamily="49" charset="-122"/>
                <a:ea typeface="黑体" panose="02010609060101010101" pitchFamily="49" charset="-122"/>
              </a:rPr>
              <a:t>SGD </a:t>
            </a:r>
            <a:r>
              <a:rPr lang="zh-CN" altLang="en-US" dirty="0">
                <a:latin typeface="黑体" panose="02010609060101010101" pitchFamily="49" charset="-122"/>
                <a:ea typeface="黑体" panose="02010609060101010101" pitchFamily="49" charset="-122"/>
              </a:rPr>
              <a:t>中的杂乱样本数量，但仍然比全批量更高效</a:t>
            </a:r>
            <a:endParaRPr lang="zh-CN" altLang="en-US" dirty="0">
              <a:latin typeface="黑体" panose="02010609060101010101" pitchFamily="49" charset="-122"/>
              <a:ea typeface="黑体" panose="02010609060101010101" pitchFamily="49"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724806" cy="645160"/>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学习率与</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超参数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学习率</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8" name="矩形 7"/>
          <p:cNvSpPr/>
          <p:nvPr/>
        </p:nvSpPr>
        <p:spPr>
          <a:xfrm>
            <a:off x="571141" y="1208418"/>
            <a:ext cx="5835252"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沿着负梯度方向进行下一步探索，</a:t>
            </a:r>
            <a:r>
              <a:rPr lang="zh-CN" altLang="en-US" sz="2000" b="1" dirty="0">
                <a:solidFill>
                  <a:srgbClr val="C00000"/>
                </a:solidFill>
                <a:latin typeface="黑体" panose="02010609060101010101" pitchFamily="49" charset="-122"/>
                <a:ea typeface="黑体" panose="02010609060101010101" pitchFamily="49" charset="-122"/>
              </a:rPr>
              <a:t>前进多少合适？</a:t>
            </a:r>
            <a:endParaRPr lang="zh-CN" altLang="en-US" sz="2000" b="1" dirty="0">
              <a:solidFill>
                <a:srgbClr val="C00000"/>
              </a:solidFill>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4572000" y="1997386"/>
            <a:ext cx="4454334" cy="2770956"/>
          </a:xfrm>
          <a:prstGeom prst="rect">
            <a:avLst/>
          </a:prstGeom>
        </p:spPr>
      </p:pic>
      <p:sp>
        <p:nvSpPr>
          <p:cNvPr id="5" name="矩形 4"/>
          <p:cNvSpPr/>
          <p:nvPr/>
        </p:nvSpPr>
        <p:spPr>
          <a:xfrm>
            <a:off x="634314" y="2886714"/>
            <a:ext cx="3739278" cy="2062103"/>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用梯度乘以一个称为</a:t>
            </a:r>
            <a:r>
              <a:rPr lang="zh-CN" altLang="en-US" sz="2000" b="1" dirty="0">
                <a:solidFill>
                  <a:srgbClr val="C00000"/>
                </a:solidFill>
                <a:latin typeface="黑体" panose="02010609060101010101" pitchFamily="49" charset="-122"/>
                <a:ea typeface="黑体" panose="02010609060101010101" pitchFamily="49" charset="-122"/>
              </a:rPr>
              <a:t>学习速率</a:t>
            </a:r>
            <a:r>
              <a:rPr lang="zh-CN" altLang="en-US" sz="2000" dirty="0">
                <a:latin typeface="黑体" panose="02010609060101010101" pitchFamily="49" charset="-122"/>
                <a:ea typeface="黑体" panose="02010609060101010101" pitchFamily="49" charset="-122"/>
              </a:rPr>
              <a:t>（有时也称为</a:t>
            </a:r>
            <a:r>
              <a:rPr lang="zh-CN" altLang="en-US" sz="2000" b="1" dirty="0">
                <a:solidFill>
                  <a:srgbClr val="C00000"/>
                </a:solidFill>
                <a:latin typeface="黑体" panose="02010609060101010101" pitchFamily="49" charset="-122"/>
                <a:ea typeface="黑体" panose="02010609060101010101" pitchFamily="49" charset="-122"/>
              </a:rPr>
              <a:t>步长</a:t>
            </a:r>
            <a:r>
              <a:rPr lang="zh-CN" altLang="en-US" sz="2000" dirty="0">
                <a:latin typeface="黑体" panose="02010609060101010101" pitchFamily="49" charset="-122"/>
                <a:ea typeface="黑体" panose="02010609060101010101" pitchFamily="49" charset="-122"/>
              </a:rPr>
              <a:t>）的标量，以确定下一个点的位置</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1600" b="1" dirty="0">
                <a:solidFill>
                  <a:srgbClr val="3366FF"/>
                </a:solidFill>
                <a:latin typeface="黑体" panose="02010609060101010101" pitchFamily="49" charset="-122"/>
                <a:ea typeface="黑体" panose="02010609060101010101" pitchFamily="49" charset="-122"/>
              </a:rPr>
              <a:t>例如</a:t>
            </a:r>
            <a:r>
              <a:rPr lang="zh-CN" altLang="en-US" sz="1600" dirty="0">
                <a:latin typeface="黑体" panose="02010609060101010101" pitchFamily="49" charset="-122"/>
                <a:ea typeface="黑体" panose="02010609060101010101" pitchFamily="49" charset="-122"/>
              </a:rPr>
              <a:t>：如果梯度大小为 </a:t>
            </a:r>
            <a:r>
              <a:rPr lang="en-US" altLang="zh-CN" sz="1600" dirty="0">
                <a:latin typeface="黑体" panose="02010609060101010101" pitchFamily="49" charset="-122"/>
                <a:ea typeface="黑体" panose="02010609060101010101" pitchFamily="49" charset="-122"/>
              </a:rPr>
              <a:t>2.5</a:t>
            </a:r>
            <a:r>
              <a:rPr lang="zh-CN" altLang="en-US" sz="1600" dirty="0">
                <a:latin typeface="黑体" panose="02010609060101010101" pitchFamily="49" charset="-122"/>
                <a:ea typeface="黑体" panose="02010609060101010101" pitchFamily="49" charset="-122"/>
              </a:rPr>
              <a:t>，学习速率为 </a:t>
            </a:r>
            <a:r>
              <a:rPr lang="en-US" altLang="zh-CN" sz="1600" dirty="0">
                <a:latin typeface="黑体" panose="02010609060101010101" pitchFamily="49" charset="-122"/>
                <a:ea typeface="黑体" panose="02010609060101010101" pitchFamily="49" charset="-122"/>
              </a:rPr>
              <a:t>0.01</a:t>
            </a:r>
            <a:r>
              <a:rPr lang="zh-CN" altLang="en-US" sz="1600" dirty="0">
                <a:latin typeface="黑体" panose="02010609060101010101" pitchFamily="49" charset="-122"/>
                <a:ea typeface="黑体" panose="02010609060101010101" pitchFamily="49" charset="-122"/>
              </a:rPr>
              <a:t>，则梯度下降法算法会选择距离前一个点 </a:t>
            </a:r>
            <a:r>
              <a:rPr lang="en-US" altLang="zh-CN" sz="1600" dirty="0">
                <a:latin typeface="黑体" panose="02010609060101010101" pitchFamily="49" charset="-122"/>
                <a:ea typeface="黑体" panose="02010609060101010101" pitchFamily="49" charset="-122"/>
              </a:rPr>
              <a:t>0.025 </a:t>
            </a:r>
            <a:r>
              <a:rPr lang="zh-CN" altLang="en-US" sz="1600" dirty="0">
                <a:latin typeface="黑体" panose="02010609060101010101" pitchFamily="49" charset="-122"/>
                <a:ea typeface="黑体" panose="02010609060101010101" pitchFamily="49" charset="-122"/>
              </a:rPr>
              <a:t>的位置作为下一个点</a:t>
            </a:r>
            <a:endParaRPr lang="zh-CN" altLang="en-US" sz="1600" dirty="0">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学习率</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571141" y="4110235"/>
            <a:ext cx="2249334"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梯度学习速率过小</a:t>
            </a:r>
            <a:endParaRPr lang="zh-CN" altLang="en-US" sz="2000" b="1"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05913" y="1275997"/>
            <a:ext cx="4000859" cy="2258263"/>
          </a:xfrm>
          <a:prstGeom prst="rect">
            <a:avLst/>
          </a:prstGeom>
        </p:spPr>
      </p:pic>
      <p:pic>
        <p:nvPicPr>
          <p:cNvPr id="6" name="图片 5"/>
          <p:cNvPicPr>
            <a:picLocks noChangeAspect="1"/>
          </p:cNvPicPr>
          <p:nvPr/>
        </p:nvPicPr>
        <p:blipFill>
          <a:blip r:embed="rId2"/>
          <a:stretch>
            <a:fillRect/>
          </a:stretch>
        </p:blipFill>
        <p:spPr>
          <a:xfrm>
            <a:off x="4193036" y="1297064"/>
            <a:ext cx="4950964" cy="2139030"/>
          </a:xfrm>
          <a:prstGeom prst="rect">
            <a:avLst/>
          </a:prstGeom>
        </p:spPr>
      </p:pic>
      <p:sp>
        <p:nvSpPr>
          <p:cNvPr id="10" name="矩形 9"/>
          <p:cNvSpPr/>
          <p:nvPr/>
        </p:nvSpPr>
        <p:spPr>
          <a:xfrm>
            <a:off x="5062628" y="4110235"/>
            <a:ext cx="2250937" cy="400110"/>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梯度学习速率过大</a:t>
            </a:r>
            <a:endParaRPr lang="zh-CN" altLang="en-US" sz="2000" b="1" dirty="0">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537310" cy="1938020"/>
          </a:xfrm>
          <a:prstGeom prst="rect">
            <a:avLst/>
          </a:prstGeom>
          <a:noFill/>
        </p:spPr>
        <p:txBody>
          <a:bodyPr wrap="square" rtlCol="0">
            <a:spAutoFit/>
          </a:bodyPr>
          <a:lstStyle/>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sym typeface="+mn-ea"/>
              </a:rPr>
              <a:t>1</a:t>
            </a:r>
            <a:r>
              <a:rPr lang="zh-CN" altLang="en-US" sz="2000" dirty="0">
                <a:latin typeface="黑体" panose="02010609060101010101" pitchFamily="49" charset="-122"/>
                <a:ea typeface="黑体" panose="02010609060101010101" pitchFamily="49" charset="-122"/>
                <a:sym typeface="+mn-ea"/>
              </a:rPr>
              <a:t>、人工智能、机器学习、深度学习的区别和</a:t>
            </a:r>
            <a:r>
              <a:rPr lang="zh-CN" altLang="en-US" sz="2000" dirty="0">
                <a:latin typeface="黑体" panose="02010609060101010101" pitchFamily="49" charset="-122"/>
                <a:ea typeface="黑体" panose="02010609060101010101" pitchFamily="49" charset="-122"/>
                <a:sym typeface="+mn-ea"/>
              </a:rPr>
              <a:t>关系</a:t>
            </a:r>
            <a:endParaRPr lang="zh-CN" altLang="en-US" sz="2000"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sym typeface="+mn-ea"/>
              </a:rPr>
              <a:t>2</a:t>
            </a:r>
            <a:r>
              <a:rPr lang="zh-CN" altLang="en-US" sz="2000" dirty="0">
                <a:latin typeface="黑体" panose="02010609060101010101" pitchFamily="49" charset="-122"/>
                <a:ea typeface="黑体" panose="02010609060101010101" pitchFamily="49" charset="-122"/>
                <a:sym typeface="+mn-ea"/>
              </a:rPr>
              <a:t>、弱人工智能，</a:t>
            </a:r>
            <a:r>
              <a:rPr lang="zh-CN" altLang="en-US" sz="2000" dirty="0">
                <a:latin typeface="黑体" panose="02010609060101010101" pitchFamily="49" charset="-122"/>
                <a:ea typeface="黑体" panose="02010609060101010101" pitchFamily="49" charset="-122"/>
                <a:sym typeface="+mn-ea"/>
              </a:rPr>
              <a:t>强人工智能</a:t>
            </a:r>
            <a:endParaRPr lang="zh-CN" altLang="en-US" sz="2000"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sym typeface="+mn-ea"/>
              </a:rPr>
              <a:t>3</a:t>
            </a:r>
            <a:r>
              <a:rPr lang="zh-CN" altLang="en-US" sz="2000" dirty="0">
                <a:latin typeface="黑体" panose="02010609060101010101" pitchFamily="49" charset="-122"/>
                <a:ea typeface="黑体" panose="02010609060101010101" pitchFamily="49" charset="-122"/>
                <a:sym typeface="+mn-ea"/>
              </a:rPr>
              <a:t>、机器学习的</a:t>
            </a:r>
            <a:r>
              <a:rPr lang="zh-CN" altLang="en-US" sz="2000" dirty="0">
                <a:latin typeface="黑体" panose="02010609060101010101" pitchFamily="49" charset="-122"/>
                <a:ea typeface="黑体" panose="02010609060101010101" pitchFamily="49" charset="-122"/>
                <a:sym typeface="+mn-ea"/>
              </a:rPr>
              <a:t>方法分类</a:t>
            </a:r>
            <a:endParaRPr lang="zh-CN" altLang="en-US" sz="2000"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sym typeface="+mn-ea"/>
              </a:rPr>
              <a:t>4</a:t>
            </a:r>
            <a:r>
              <a:rPr lang="zh-CN" altLang="en-US" sz="2000" dirty="0">
                <a:latin typeface="黑体" panose="02010609060101010101" pitchFamily="49" charset="-122"/>
                <a:ea typeface="黑体" panose="02010609060101010101" pitchFamily="49" charset="-122"/>
                <a:sym typeface="+mn-ea"/>
              </a:rPr>
              <a:t>、深度学习的历程</a:t>
            </a:r>
            <a:r>
              <a:rPr lang="zh-CN" altLang="en-US" sz="2000" dirty="0">
                <a:latin typeface="黑体" panose="02010609060101010101" pitchFamily="49" charset="-122"/>
                <a:ea typeface="黑体" panose="02010609060101010101" pitchFamily="49" charset="-122"/>
                <a:sym typeface="+mn-ea"/>
              </a:rPr>
              <a:t>概述</a:t>
            </a:r>
            <a:endParaRPr lang="zh-CN" altLang="en-US" sz="2000" dirty="0">
              <a:latin typeface="黑体" panose="02010609060101010101" pitchFamily="49" charset="-122"/>
              <a:ea typeface="黑体" panose="02010609060101010101" pitchFamily="49"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学习率</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2760452" y="1493627"/>
            <a:ext cx="2786332" cy="2372421"/>
          </a:xfrm>
          <a:prstGeom prst="rect">
            <a:avLst/>
          </a:prstGeom>
        </p:spPr>
      </p:pic>
      <p:pic>
        <p:nvPicPr>
          <p:cNvPr id="7" name="图片 6"/>
          <p:cNvPicPr>
            <a:picLocks noChangeAspect="1"/>
          </p:cNvPicPr>
          <p:nvPr/>
        </p:nvPicPr>
        <p:blipFill>
          <a:blip r:embed="rId2"/>
          <a:stretch>
            <a:fillRect/>
          </a:stretch>
        </p:blipFill>
        <p:spPr>
          <a:xfrm>
            <a:off x="425865" y="1537659"/>
            <a:ext cx="1828894" cy="2292468"/>
          </a:xfrm>
          <a:prstGeom prst="rect">
            <a:avLst/>
          </a:prstGeom>
        </p:spPr>
      </p:pic>
      <p:pic>
        <p:nvPicPr>
          <p:cNvPr id="8" name="图片 7"/>
          <p:cNvPicPr>
            <a:picLocks noChangeAspect="1"/>
          </p:cNvPicPr>
          <p:nvPr/>
        </p:nvPicPr>
        <p:blipFill>
          <a:blip r:embed="rId3"/>
          <a:stretch>
            <a:fillRect/>
          </a:stretch>
        </p:blipFill>
        <p:spPr>
          <a:xfrm>
            <a:off x="5952226" y="1497683"/>
            <a:ext cx="1870854" cy="23683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学习率</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383957" y="1225651"/>
            <a:ext cx="5874052" cy="305450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超参数</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491705" y="1498087"/>
            <a:ext cx="7746521" cy="2862322"/>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在机器学习中，</a:t>
            </a:r>
            <a:r>
              <a:rPr lang="zh-CN" altLang="en-US" sz="2000" dirty="0">
                <a:solidFill>
                  <a:srgbClr val="C00000"/>
                </a:solidFill>
                <a:latin typeface="黑体" panose="02010609060101010101" pitchFamily="49" charset="-122"/>
                <a:ea typeface="黑体" panose="02010609060101010101" pitchFamily="49" charset="-122"/>
              </a:rPr>
              <a:t>超参数</a:t>
            </a:r>
            <a:r>
              <a:rPr lang="zh-CN" altLang="en-US" sz="2000" dirty="0">
                <a:latin typeface="黑体" panose="02010609060101010101" pitchFamily="49" charset="-122"/>
                <a:ea typeface="黑体" panose="02010609060101010101" pitchFamily="49" charset="-122"/>
              </a:rPr>
              <a:t>是在开始学习过程</a:t>
            </a:r>
            <a:r>
              <a:rPr lang="zh-CN" altLang="en-US" sz="2000" b="1" dirty="0">
                <a:solidFill>
                  <a:srgbClr val="3366FF"/>
                </a:solidFill>
                <a:latin typeface="黑体" panose="02010609060101010101" pitchFamily="49" charset="-122"/>
                <a:ea typeface="黑体" panose="02010609060101010101" pitchFamily="49" charset="-122"/>
              </a:rPr>
              <a:t>之前</a:t>
            </a:r>
            <a:r>
              <a:rPr lang="zh-CN" altLang="en-US" sz="2000" dirty="0">
                <a:latin typeface="黑体" panose="02010609060101010101" pitchFamily="49" charset="-122"/>
                <a:ea typeface="黑体" panose="02010609060101010101" pitchFamily="49" charset="-122"/>
              </a:rPr>
              <a:t>设置值的参数，而不是通过训练得到的参数数据</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通常情况下，需要对超参数进行优化，选择一组好的超参数，可以提高学习的性能和效果</a:t>
            </a:r>
            <a:endParaRPr lang="en-US" altLang="zh-CN" sz="2000" dirty="0">
              <a:latin typeface="黑体" panose="02010609060101010101" pitchFamily="49" charset="-122"/>
              <a:ea typeface="黑体" panose="02010609060101010101" pitchFamily="49" charset="-122"/>
            </a:endParaRPr>
          </a:p>
          <a:p>
            <a:endParaRPr lang="en-US" altLang="zh-CN" sz="2000" dirty="0">
              <a:solidFill>
                <a:srgbClr val="C00000"/>
              </a:solidFill>
              <a:latin typeface="黑体" panose="02010609060101010101" pitchFamily="49" charset="-122"/>
              <a:ea typeface="黑体" panose="02010609060101010101" pitchFamily="49" charset="-122"/>
            </a:endParaRPr>
          </a:p>
          <a:p>
            <a:r>
              <a:rPr lang="zh-CN" altLang="en-US" sz="2000" dirty="0">
                <a:solidFill>
                  <a:srgbClr val="C00000"/>
                </a:solidFill>
                <a:latin typeface="黑体" panose="02010609060101010101" pitchFamily="49" charset="-122"/>
                <a:ea typeface="黑体" panose="02010609060101010101" pitchFamily="49" charset="-122"/>
              </a:rPr>
              <a:t>超参数</a:t>
            </a:r>
            <a:r>
              <a:rPr lang="zh-CN" altLang="en-US" sz="2000" dirty="0">
                <a:latin typeface="黑体" panose="02010609060101010101" pitchFamily="49" charset="-122"/>
                <a:ea typeface="黑体" panose="02010609060101010101" pitchFamily="49" charset="-122"/>
              </a:rPr>
              <a:t>是编程人员在机器学习算法中用于调整的旋钮</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b="1" dirty="0">
                <a:solidFill>
                  <a:srgbClr val="3366FF"/>
                </a:solidFill>
                <a:latin typeface="黑体" panose="02010609060101010101" pitchFamily="49" charset="-122"/>
                <a:ea typeface="黑体" panose="02010609060101010101" pitchFamily="49" charset="-122"/>
              </a:rPr>
              <a:t>典型超参数：</a:t>
            </a:r>
            <a:r>
              <a:rPr lang="zh-CN" altLang="en-US" sz="2000" dirty="0">
                <a:latin typeface="黑体" panose="02010609060101010101" pitchFamily="49" charset="-122"/>
                <a:ea typeface="黑体" panose="02010609060101010101" pitchFamily="49" charset="-122"/>
              </a:rPr>
              <a:t>学习率、神经网络的隐含层数量</a:t>
            </a:r>
            <a:r>
              <a:rPr lang="en-US" altLang="zh-CN" sz="2000" dirty="0">
                <a:latin typeface="黑体" panose="02010609060101010101" pitchFamily="49" charset="-122"/>
                <a:ea typeface="黑体" panose="02010609060101010101" pitchFamily="49" charset="-122"/>
              </a:rPr>
              <a:t>……</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7705" y="1298254"/>
            <a:ext cx="7838520" cy="1753235"/>
          </a:xfrm>
          <a:prstGeom prst="rect">
            <a:avLst/>
          </a:prstGeom>
          <a:noFill/>
        </p:spPr>
        <p:txBody>
          <a:bodyPr wrap="square" rtlCol="0">
            <a:spAutoFit/>
          </a:bodyPr>
          <a:lstStyle/>
          <a:p>
            <a:pPr algn="ctr"/>
            <a:r>
              <a:rPr lang="zh-CN" altLang="en-US"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波士顿房价</a:t>
            </a:r>
            <a:r>
              <a:rPr lang="zh-CN" altLang="en-US"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rPr>
              <a:t>预测</a:t>
            </a:r>
            <a:endParaRPr lang="en-US" altLang="zh-CN" sz="3600" b="1" dirty="0" smtClean="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ctr"/>
            <a:endParaRPr lang="en-US" altLang="zh-CN" sz="3600" b="1"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多元线性回归</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5667" y="1091955"/>
            <a:ext cx="8537310" cy="1938992"/>
          </a:xfrm>
          <a:prstGeom prst="rect">
            <a:avLst/>
          </a:prstGeom>
          <a:noFill/>
        </p:spPr>
        <p:txBody>
          <a:bodyPr wrap="square" rtlCol="0">
            <a:spAutoFit/>
          </a:bodyPr>
          <a:lstStyle/>
          <a:p>
            <a:pPr indent="360045">
              <a:lnSpc>
                <a:spcPct val="150000"/>
              </a:lnSpc>
            </a:pPr>
            <a:r>
              <a:rPr lang="zh-CN" altLang="en-US" sz="1600" dirty="0">
                <a:latin typeface="微软雅黑" panose="020B0503020204020204" pitchFamily="34" charset="-122"/>
                <a:ea typeface="微软雅黑" panose="020B0503020204020204" pitchFamily="34" charset="-122"/>
              </a:rPr>
              <a:t>波士顿房价数据集包括</a:t>
            </a:r>
            <a:r>
              <a:rPr lang="en-US" altLang="zh-CN" sz="1600" b="1" dirty="0">
                <a:solidFill>
                  <a:srgbClr val="FF0000"/>
                </a:solidFill>
                <a:latin typeface="微软雅黑" panose="020B0503020204020204" pitchFamily="34" charset="-122"/>
                <a:ea typeface="微软雅黑" panose="020B0503020204020204" pitchFamily="34" charset="-122"/>
              </a:rPr>
              <a:t>506</a:t>
            </a:r>
            <a:r>
              <a:rPr lang="zh-CN" altLang="en-US" sz="1600" dirty="0">
                <a:latin typeface="微软雅黑" panose="020B0503020204020204" pitchFamily="34" charset="-122"/>
                <a:ea typeface="微软雅黑" panose="020B0503020204020204" pitchFamily="34" charset="-122"/>
              </a:rPr>
              <a:t>个样本，每个样本包括</a:t>
            </a:r>
            <a:r>
              <a:rPr lang="en-US" altLang="zh-CN" sz="1600" b="1" dirty="0">
                <a:solidFill>
                  <a:srgbClr val="C00000"/>
                </a:solidFill>
                <a:latin typeface="微软雅黑" panose="020B0503020204020204" pitchFamily="34" charset="-122"/>
                <a:ea typeface="微软雅黑" panose="020B0503020204020204" pitchFamily="34" charset="-122"/>
              </a:rPr>
              <a:t>12</a:t>
            </a:r>
            <a:r>
              <a:rPr lang="zh-CN" altLang="en-US" sz="1600" b="1" dirty="0">
                <a:solidFill>
                  <a:srgbClr val="C00000"/>
                </a:solidFill>
                <a:latin typeface="微软雅黑" panose="020B0503020204020204" pitchFamily="34" charset="-122"/>
                <a:ea typeface="微软雅黑" panose="020B0503020204020204" pitchFamily="34" charset="-122"/>
              </a:rPr>
              <a:t>个特征变量</a:t>
            </a:r>
            <a:r>
              <a:rPr lang="zh-CN" altLang="en-US" sz="1600" dirty="0">
                <a:latin typeface="微软雅黑" panose="020B0503020204020204" pitchFamily="34" charset="-122"/>
                <a:ea typeface="微软雅黑" panose="020B0503020204020204" pitchFamily="34" charset="-122"/>
              </a:rPr>
              <a:t>和该地区的</a:t>
            </a:r>
            <a:r>
              <a:rPr lang="zh-CN" altLang="en-US" sz="1600" b="1" dirty="0">
                <a:solidFill>
                  <a:srgbClr val="7030A0"/>
                </a:solidFill>
                <a:latin typeface="微软雅黑" panose="020B0503020204020204" pitchFamily="34" charset="-122"/>
                <a:ea typeface="微软雅黑" panose="020B0503020204020204" pitchFamily="34" charset="-122"/>
              </a:rPr>
              <a:t>平均房价</a:t>
            </a:r>
            <a:endParaRPr lang="en-US" altLang="zh-CN" sz="1600" b="1" dirty="0">
              <a:solidFill>
                <a:srgbClr val="7030A0"/>
              </a:solidFill>
              <a:latin typeface="微软雅黑" panose="020B0503020204020204" pitchFamily="34" charset="-122"/>
              <a:ea typeface="微软雅黑" panose="020B0503020204020204" pitchFamily="34" charset="-122"/>
            </a:endParaRPr>
          </a:p>
          <a:p>
            <a:pPr indent="360045">
              <a:lnSpc>
                <a:spcPct val="150000"/>
              </a:lnSpc>
            </a:pPr>
            <a:endParaRPr lang="en-US" altLang="zh-CN" sz="1600" dirty="0">
              <a:latin typeface="微软雅黑" panose="020B0503020204020204" pitchFamily="34" charset="-122"/>
              <a:ea typeface="微软雅黑" panose="020B0503020204020204" pitchFamily="34" charset="-122"/>
            </a:endParaRPr>
          </a:p>
          <a:p>
            <a:pPr indent="360045">
              <a:lnSpc>
                <a:spcPct val="150000"/>
              </a:lnSpc>
            </a:pPr>
            <a:r>
              <a:rPr lang="zh-CN" altLang="en-US" sz="1600" dirty="0">
                <a:latin typeface="微软雅黑" panose="020B0503020204020204" pitchFamily="34" charset="-122"/>
                <a:ea typeface="微软雅黑" panose="020B0503020204020204" pitchFamily="34" charset="-122"/>
              </a:rPr>
              <a:t>房价（单价）显然和多个特征变量相关，不是单变量线性回归（</a:t>
            </a:r>
            <a:r>
              <a:rPr lang="zh-CN" altLang="en-US" sz="1600" b="1" dirty="0">
                <a:solidFill>
                  <a:srgbClr val="FF0000"/>
                </a:solidFill>
                <a:latin typeface="微软雅黑" panose="020B0503020204020204" pitchFamily="34" charset="-122"/>
                <a:ea typeface="微软雅黑" panose="020B0503020204020204" pitchFamily="34" charset="-122"/>
              </a:rPr>
              <a:t>一元线性回归</a:t>
            </a:r>
            <a:r>
              <a:rPr lang="zh-CN" altLang="en-US" sz="1600" dirty="0">
                <a:latin typeface="微软雅黑" panose="020B0503020204020204" pitchFamily="34" charset="-122"/>
                <a:ea typeface="微软雅黑" panose="020B0503020204020204" pitchFamily="34" charset="-122"/>
              </a:rPr>
              <a:t>）问题</a:t>
            </a:r>
            <a:endParaRPr lang="en-US" altLang="zh-CN" sz="1600" dirty="0">
              <a:latin typeface="微软雅黑" panose="020B0503020204020204" pitchFamily="34" charset="-122"/>
              <a:ea typeface="微软雅黑" panose="020B0503020204020204" pitchFamily="34" charset="-122"/>
            </a:endParaRPr>
          </a:p>
          <a:p>
            <a:pPr indent="360045">
              <a:lnSpc>
                <a:spcPct val="150000"/>
              </a:lnSpc>
            </a:pPr>
            <a:endParaRPr lang="en-US" altLang="zh-CN" sz="1600" dirty="0">
              <a:latin typeface="微软雅黑" panose="020B0503020204020204" pitchFamily="34" charset="-122"/>
              <a:ea typeface="微软雅黑" panose="020B0503020204020204" pitchFamily="34" charset="-122"/>
            </a:endParaRPr>
          </a:p>
          <a:p>
            <a:pPr indent="360045">
              <a:lnSpc>
                <a:spcPct val="150000"/>
              </a:lnSpc>
            </a:pPr>
            <a:r>
              <a:rPr lang="zh-CN" altLang="en-US" sz="1600" dirty="0">
                <a:latin typeface="微软雅黑" panose="020B0503020204020204" pitchFamily="34" charset="-122"/>
                <a:ea typeface="微软雅黑" panose="020B0503020204020204" pitchFamily="34" charset="-122"/>
              </a:rPr>
              <a:t>选择多个特征变量来建立线性方程，这就是多变量线性回归（</a:t>
            </a:r>
            <a:r>
              <a:rPr lang="zh-CN" altLang="en-US" sz="1600" b="1" dirty="0">
                <a:solidFill>
                  <a:srgbClr val="FF0000"/>
                </a:solidFill>
                <a:latin typeface="微软雅黑" panose="020B0503020204020204" pitchFamily="34" charset="-122"/>
                <a:ea typeface="微软雅黑" panose="020B0503020204020204" pitchFamily="34" charset="-122"/>
              </a:rPr>
              <a:t>多元线性回归</a:t>
            </a:r>
            <a:r>
              <a:rPr lang="zh-CN" altLang="en-US" sz="1600" dirty="0">
                <a:latin typeface="微软雅黑" panose="020B0503020204020204" pitchFamily="34" charset="-122"/>
                <a:ea typeface="微软雅黑" panose="020B0503020204020204" pitchFamily="34" charset="-122"/>
              </a:rPr>
              <a:t>）问题</a:t>
            </a:r>
            <a:endParaRPr lang="zh-CN" altLang="en-US"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波士顿房价预测</a:t>
            </a:r>
            <a:endParaRPr lang="en-US" altLang="zh-CN" sz="24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773242" y="3187953"/>
            <a:ext cx="2724290" cy="1847945"/>
          </a:xfrm>
          <a:prstGeom prst="rect">
            <a:avLst/>
          </a:prstGeom>
        </p:spPr>
      </p:pic>
      <p:pic>
        <p:nvPicPr>
          <p:cNvPr id="7" name="图片 6"/>
          <p:cNvPicPr>
            <a:picLocks noChangeAspect="1"/>
          </p:cNvPicPr>
          <p:nvPr/>
        </p:nvPicPr>
        <p:blipFill>
          <a:blip r:embed="rId2"/>
          <a:stretch>
            <a:fillRect/>
          </a:stretch>
        </p:blipFill>
        <p:spPr>
          <a:xfrm>
            <a:off x="376487" y="3187953"/>
            <a:ext cx="3111660" cy="1854295"/>
          </a:xfrm>
          <a:prstGeom prst="rect">
            <a:avLst/>
          </a:prstGeom>
        </p:spPr>
      </p:pic>
      <p:pic>
        <p:nvPicPr>
          <p:cNvPr id="8" name="图片 7"/>
          <p:cNvPicPr>
            <a:picLocks noChangeAspect="1"/>
          </p:cNvPicPr>
          <p:nvPr/>
        </p:nvPicPr>
        <p:blipFill>
          <a:blip r:embed="rId3"/>
          <a:stretch>
            <a:fillRect/>
          </a:stretch>
        </p:blipFill>
        <p:spPr>
          <a:xfrm>
            <a:off x="3682561" y="3187953"/>
            <a:ext cx="1911045" cy="18479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61801" y="2634021"/>
            <a:ext cx="3731266" cy="2031325"/>
          </a:xfrm>
          <a:prstGeom prst="rect">
            <a:avLst/>
          </a:prstGeom>
          <a:noFill/>
        </p:spPr>
        <p:txBody>
          <a:bodyPr wrap="square" rtlCol="0">
            <a:spAutoFit/>
          </a:bodyPr>
          <a:lstStyle/>
          <a:p>
            <a:pPr indent="360045">
              <a:lnSpc>
                <a:spcPct val="150000"/>
              </a:lnSpc>
            </a:pPr>
            <a:r>
              <a:rPr lang="en-US" altLang="zh-CN" sz="1400" dirty="0">
                <a:latin typeface="微软雅黑" panose="020B0503020204020204" pitchFamily="34" charset="-122"/>
                <a:ea typeface="微软雅黑" panose="020B0503020204020204" pitchFamily="34" charset="-122"/>
              </a:rPr>
              <a:t>CRIM: </a:t>
            </a:r>
            <a:r>
              <a:rPr lang="zh-CN" altLang="en-US" sz="1400" dirty="0">
                <a:latin typeface="微软雅黑" panose="020B0503020204020204" pitchFamily="34" charset="-122"/>
                <a:ea typeface="微软雅黑" panose="020B0503020204020204" pitchFamily="34" charset="-122"/>
              </a:rPr>
              <a:t>城镇人均犯罪率</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ZN</a:t>
            </a:r>
            <a:r>
              <a:rPr lang="zh-CN" altLang="en-US" sz="1400" dirty="0">
                <a:latin typeface="微软雅黑" panose="020B0503020204020204" pitchFamily="34" charset="-122"/>
                <a:ea typeface="微软雅黑" panose="020B0503020204020204" pitchFamily="34" charset="-122"/>
              </a:rPr>
              <a:t>：住宅用地超过 </a:t>
            </a:r>
            <a:r>
              <a:rPr lang="en-US" altLang="zh-CN" sz="1400" dirty="0">
                <a:latin typeface="微软雅黑" panose="020B0503020204020204" pitchFamily="34" charset="-122"/>
                <a:ea typeface="微软雅黑" panose="020B0503020204020204" pitchFamily="34" charset="-122"/>
              </a:rPr>
              <a:t>25000 </a:t>
            </a:r>
            <a:r>
              <a:rPr lang="en-US" altLang="zh-CN" sz="1400" dirty="0" err="1">
                <a:latin typeface="微软雅黑" panose="020B0503020204020204" pitchFamily="34" charset="-122"/>
                <a:ea typeface="微软雅黑" panose="020B0503020204020204" pitchFamily="34" charset="-122"/>
              </a:rPr>
              <a:t>sq.ft</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的比例</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INDUS: </a:t>
            </a:r>
            <a:r>
              <a:rPr lang="zh-CN" altLang="en-US" sz="1400" dirty="0">
                <a:latin typeface="微软雅黑" panose="020B0503020204020204" pitchFamily="34" charset="-122"/>
                <a:ea typeface="微软雅黑" panose="020B0503020204020204" pitchFamily="34" charset="-122"/>
              </a:rPr>
              <a:t>城镇非零售商用土地的比例</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CHAS: </a:t>
            </a:r>
            <a:r>
              <a:rPr lang="zh-CN" altLang="en-US" sz="1400" dirty="0">
                <a:latin typeface="微软雅黑" panose="020B0503020204020204" pitchFamily="34" charset="-122"/>
                <a:ea typeface="微软雅黑" panose="020B0503020204020204" pitchFamily="34" charset="-122"/>
              </a:rPr>
              <a:t>边界是河流为</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，否则</a:t>
            </a:r>
            <a:r>
              <a:rPr lang="en-US" altLang="zh-CN" sz="1400" dirty="0">
                <a:latin typeface="微软雅黑" panose="020B0503020204020204" pitchFamily="34" charset="-122"/>
                <a:ea typeface="微软雅黑" panose="020B0503020204020204" pitchFamily="34" charset="-122"/>
              </a:rPr>
              <a:t>0</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NOX: </a:t>
            </a:r>
            <a:r>
              <a:rPr lang="zh-CN" altLang="en-US" sz="1400" dirty="0">
                <a:latin typeface="微软雅黑" panose="020B0503020204020204" pitchFamily="34" charset="-122"/>
                <a:ea typeface="微软雅黑" panose="020B0503020204020204" pitchFamily="34" charset="-122"/>
              </a:rPr>
              <a:t>一氧化氮浓度</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RM: </a:t>
            </a:r>
            <a:r>
              <a:rPr lang="zh-CN" altLang="en-US" sz="1400" dirty="0">
                <a:latin typeface="微软雅黑" panose="020B0503020204020204" pitchFamily="34" charset="-122"/>
                <a:ea typeface="微软雅黑" panose="020B0503020204020204" pitchFamily="34" charset="-122"/>
              </a:rPr>
              <a:t>住宅平均房间数</a:t>
            </a:r>
            <a:endParaRPr lang="en-US" altLang="zh-CN" sz="14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数据集解读</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9" name="文本框 8"/>
          <p:cNvSpPr txBox="1"/>
          <p:nvPr/>
        </p:nvSpPr>
        <p:spPr>
          <a:xfrm>
            <a:off x="3888734" y="2604531"/>
            <a:ext cx="3731266" cy="2031325"/>
          </a:xfrm>
          <a:prstGeom prst="rect">
            <a:avLst/>
          </a:prstGeom>
          <a:noFill/>
        </p:spPr>
        <p:txBody>
          <a:bodyPr wrap="square" rtlCol="0">
            <a:spAutoFit/>
          </a:bodyPr>
          <a:lstStyle/>
          <a:p>
            <a:pPr indent="360045">
              <a:lnSpc>
                <a:spcPct val="150000"/>
              </a:lnSpc>
            </a:pPr>
            <a:r>
              <a:rPr lang="en-US" altLang="zh-CN" sz="1400" dirty="0">
                <a:latin typeface="微软雅黑" panose="020B0503020204020204" pitchFamily="34" charset="-122"/>
                <a:ea typeface="微软雅黑" panose="020B0503020204020204" pitchFamily="34" charset="-122"/>
              </a:rPr>
              <a:t>AGE: 1940</a:t>
            </a:r>
            <a:r>
              <a:rPr lang="zh-CN" altLang="en-US" sz="1400" dirty="0">
                <a:latin typeface="微软雅黑" panose="020B0503020204020204" pitchFamily="34" charset="-122"/>
                <a:ea typeface="微软雅黑" panose="020B0503020204020204" pitchFamily="34" charset="-122"/>
              </a:rPr>
              <a:t>年之前建成的自用房屋比例</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DIS</a:t>
            </a:r>
            <a:r>
              <a:rPr lang="zh-CN" altLang="en-US" sz="1400" dirty="0">
                <a:latin typeface="微软雅黑" panose="020B0503020204020204" pitchFamily="34" charset="-122"/>
                <a:ea typeface="微软雅黑" panose="020B0503020204020204" pitchFamily="34" charset="-122"/>
              </a:rPr>
              <a:t>：到波士顿</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个中心区域的加权距离</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RAD:</a:t>
            </a:r>
            <a:r>
              <a:rPr lang="zh-CN" altLang="en-US" sz="1400" dirty="0">
                <a:latin typeface="微软雅黑" panose="020B0503020204020204" pitchFamily="34" charset="-122"/>
                <a:ea typeface="微软雅黑" panose="020B0503020204020204" pitchFamily="34" charset="-122"/>
              </a:rPr>
              <a:t> 辐射性公路的靠近指数</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TAX: </a:t>
            </a:r>
            <a:r>
              <a:rPr lang="zh-CN" altLang="en-US" sz="1400" dirty="0">
                <a:latin typeface="微软雅黑" panose="020B0503020204020204" pitchFamily="34" charset="-122"/>
                <a:ea typeface="微软雅黑" panose="020B0503020204020204" pitchFamily="34" charset="-122"/>
              </a:rPr>
              <a:t>每</a:t>
            </a:r>
            <a:r>
              <a:rPr lang="en-US" altLang="zh-CN" sz="1400" dirty="0">
                <a:latin typeface="微软雅黑" panose="020B0503020204020204" pitchFamily="34" charset="-122"/>
                <a:ea typeface="微软雅黑" panose="020B0503020204020204" pitchFamily="34" charset="-122"/>
              </a:rPr>
              <a:t>10000</a:t>
            </a:r>
            <a:r>
              <a:rPr lang="zh-CN" altLang="en-US" sz="1400" dirty="0">
                <a:latin typeface="微软雅黑" panose="020B0503020204020204" pitchFamily="34" charset="-122"/>
                <a:ea typeface="微软雅黑" panose="020B0503020204020204" pitchFamily="34" charset="-122"/>
              </a:rPr>
              <a:t>美元的全值财产税率</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PTRATIO: </a:t>
            </a:r>
            <a:r>
              <a:rPr lang="zh-CN" altLang="en-US" sz="1400" dirty="0">
                <a:latin typeface="微软雅黑" panose="020B0503020204020204" pitchFamily="34" charset="-122"/>
                <a:ea typeface="微软雅黑" panose="020B0503020204020204" pitchFamily="34" charset="-122"/>
              </a:rPr>
              <a:t>城镇师生比例</a:t>
            </a:r>
            <a:endParaRPr lang="en-US" altLang="zh-CN" sz="1400" dirty="0">
              <a:latin typeface="微软雅黑" panose="020B0503020204020204" pitchFamily="34" charset="-122"/>
              <a:ea typeface="微软雅黑" panose="020B0503020204020204" pitchFamily="34" charset="-122"/>
            </a:endParaRPr>
          </a:p>
          <a:p>
            <a:pPr indent="360045">
              <a:lnSpc>
                <a:spcPct val="150000"/>
              </a:lnSpc>
            </a:pPr>
            <a:r>
              <a:rPr lang="en-US" altLang="zh-CN" sz="1400" dirty="0">
                <a:latin typeface="微软雅黑" panose="020B0503020204020204" pitchFamily="34" charset="-122"/>
                <a:ea typeface="微软雅黑" panose="020B0503020204020204" pitchFamily="34" charset="-122"/>
              </a:rPr>
              <a:t>LSTAT: </a:t>
            </a:r>
            <a:r>
              <a:rPr lang="zh-CN" altLang="en-US" sz="1400" dirty="0">
                <a:latin typeface="微软雅黑" panose="020B0503020204020204" pitchFamily="34" charset="-122"/>
                <a:ea typeface="微软雅黑" panose="020B0503020204020204" pitchFamily="34" charset="-122"/>
              </a:rPr>
              <a:t>人口中地位低下者的比例</a:t>
            </a:r>
            <a:endParaRPr lang="en-US" altLang="zh-CN" sz="1400" dirty="0">
              <a:latin typeface="微软雅黑" panose="020B0503020204020204" pitchFamily="34" charset="-122"/>
              <a:ea typeface="微软雅黑" panose="020B0503020204020204" pitchFamily="34" charset="-122"/>
            </a:endParaRPr>
          </a:p>
        </p:txBody>
      </p:sp>
      <p:sp>
        <p:nvSpPr>
          <p:cNvPr id="6" name="矩形 5"/>
          <p:cNvSpPr/>
          <p:nvPr/>
        </p:nvSpPr>
        <p:spPr>
          <a:xfrm>
            <a:off x="3888734" y="4579636"/>
            <a:ext cx="3999493" cy="415498"/>
          </a:xfrm>
          <a:prstGeom prst="rect">
            <a:avLst/>
          </a:prstGeom>
        </p:spPr>
        <p:txBody>
          <a:bodyPr wrap="none">
            <a:spAutoFit/>
          </a:bodyPr>
          <a:lstStyle/>
          <a:p>
            <a:pPr indent="360045">
              <a:lnSpc>
                <a:spcPct val="150000"/>
              </a:lnSpc>
            </a:pPr>
            <a:r>
              <a:rPr lang="en-US" altLang="zh-CN" sz="1400" dirty="0">
                <a:solidFill>
                  <a:srgbClr val="C00000"/>
                </a:solidFill>
                <a:latin typeface="微软雅黑" panose="020B0503020204020204" pitchFamily="34" charset="-122"/>
                <a:ea typeface="微软雅黑" panose="020B0503020204020204" pitchFamily="34" charset="-122"/>
              </a:rPr>
              <a:t>MEDV</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自住房的平均房价，单位：千美元</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422843" y="1091510"/>
            <a:ext cx="8192210" cy="1440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多元线性回归模型</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9" name="文本框 8"/>
          <p:cNvSpPr txBox="1"/>
          <p:nvPr/>
        </p:nvSpPr>
        <p:spPr>
          <a:xfrm>
            <a:off x="2415308" y="1096581"/>
            <a:ext cx="6598114" cy="506730"/>
          </a:xfrm>
          <a:prstGeom prst="rect">
            <a:avLst/>
          </a:prstGeom>
          <a:noFill/>
        </p:spPr>
        <p:txBody>
          <a:bodyPr wrap="square" rtlCol="0">
            <a:spAutoFit/>
          </a:bodyPr>
          <a:lstStyle/>
          <a:p>
            <a:pPr indent="360045">
              <a:lnSpc>
                <a:spcPct val="150000"/>
              </a:lnSpc>
            </a:pPr>
            <a:r>
              <a:rPr lang="zh-CN" altLang="en-US" dirty="0">
                <a:latin typeface="黑体" panose="02010609060101010101" pitchFamily="49" charset="-122"/>
                <a:ea typeface="黑体" panose="02010609060101010101" pitchFamily="49" charset="-122"/>
              </a:rPr>
              <a:t>房价和多个特征变量相关，尝试使用多元线性回归建模</a:t>
            </a:r>
            <a:endParaRPr lang="en-US" altLang="zh-CN"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8" name="矩形 37"/>
              <p:cNvSpPr/>
              <p:nvPr/>
            </p:nvSpPr>
            <p:spPr>
              <a:xfrm>
                <a:off x="3277104" y="1662309"/>
                <a:ext cx="5736318" cy="463588"/>
              </a:xfrm>
              <a:prstGeom prst="rect">
                <a:avLst/>
              </a:prstGeom>
            </p:spPr>
            <p:txBody>
              <a:bodyPr wrap="square">
                <a:spAutoFit/>
              </a:bodyPr>
              <a:lstStyle/>
              <a:p>
                <a:pPr indent="360045">
                  <a:lnSpc>
                    <a:spcPct val="150000"/>
                  </a:lnSpc>
                </a:pP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en-US" altLang="zh-CN" i="1" dirty="0"/>
                  <a:t> </a:t>
                </a:r>
                <a:endParaRPr lang="en-US" altLang="zh-CN" dirty="0">
                  <a:latin typeface="微软雅黑" panose="020B0503020204020204" pitchFamily="34" charset="-122"/>
                  <a:ea typeface="微软雅黑" panose="020B0503020204020204" pitchFamily="34" charset="-122"/>
                </a:endParaRPr>
              </a:p>
            </p:txBody>
          </p:sp>
        </mc:Choice>
        <mc:Fallback>
          <p:sp>
            <p:nvSpPr>
              <p:cNvPr id="38" name="矩形 37"/>
              <p:cNvSpPr>
                <a:spLocks noRot="1" noChangeAspect="1" noMove="1" noResize="1" noEditPoints="1" noAdjustHandles="1" noChangeArrowheads="1" noChangeShapeType="1" noTextEdit="1"/>
              </p:cNvSpPr>
              <p:nvPr/>
            </p:nvSpPr>
            <p:spPr>
              <a:xfrm>
                <a:off x="3277104" y="1662309"/>
                <a:ext cx="5736318" cy="463588"/>
              </a:xfrm>
              <a:prstGeom prst="rect">
                <a:avLst/>
              </a:prstGeom>
              <a:blipFill rotWithShape="1">
                <a:blip r:embed="rId1"/>
                <a:stretch>
                  <a:fillRect l="-9" t="-111" r="4" b="119"/>
                </a:stretch>
              </a:blipFill>
            </p:spPr>
            <p:txBody>
              <a:bodyPr/>
              <a:lstStyle/>
              <a:p>
                <a:r>
                  <a:rPr lang="zh-CN" altLang="en-US">
                    <a:noFill/>
                  </a:rPr>
                  <a:t> </a:t>
                </a:r>
              </a:p>
            </p:txBody>
          </p:sp>
        </mc:Fallback>
      </mc:AlternateContent>
      <p:sp>
        <p:nvSpPr>
          <p:cNvPr id="4" name="矩形 3"/>
          <p:cNvSpPr/>
          <p:nvPr/>
        </p:nvSpPr>
        <p:spPr>
          <a:xfrm>
            <a:off x="2777026" y="3913932"/>
            <a:ext cx="6236396" cy="874407"/>
          </a:xfrm>
          <a:prstGeom prst="rect">
            <a:avLst/>
          </a:prstGeom>
        </p:spPr>
        <p:txBody>
          <a:bodyPr wrap="square">
            <a:spAutoFit/>
          </a:bodyPr>
          <a:lstStyle/>
          <a:p>
            <a:pPr indent="360045">
              <a:lnSpc>
                <a:spcPct val="150000"/>
              </a:lnSpc>
            </a:pPr>
            <a:r>
              <a:rPr lang="zh-CN" altLang="en-US" dirty="0">
                <a:latin typeface="黑体" panose="02010609060101010101" pitchFamily="49" charset="-122"/>
                <a:ea typeface="黑体" panose="02010609060101010101" pitchFamily="49" charset="-122"/>
              </a:rPr>
              <a:t>结果可以由不同特征的输入值和对应的权重相乘求和，加上偏置项计算求解</a:t>
            </a:r>
            <a:endParaRPr lang="en-US" altLang="zh-CN" dirty="0">
              <a:latin typeface="黑体" panose="02010609060101010101" pitchFamily="49" charset="-122"/>
              <a:ea typeface="黑体" panose="02010609060101010101" pitchFamily="49" charset="-122"/>
            </a:endParaRPr>
          </a:p>
        </p:txBody>
      </p:sp>
      <p:pic>
        <p:nvPicPr>
          <p:cNvPr id="27" name="图片 26" descr="D:\06 TensorFlow图书\2020寒假版本\第5章 多元显现回归 波士顿房价预测\图片\5.6.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470" y="1532492"/>
            <a:ext cx="3891396" cy="297016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多变量线性方程的矩阵运算表示</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9" name="文本框 8"/>
              <p:cNvSpPr txBox="1"/>
              <p:nvPr/>
            </p:nvSpPr>
            <p:spPr>
              <a:xfrm>
                <a:off x="179391" y="1117616"/>
                <a:ext cx="5058224" cy="507831"/>
              </a:xfrm>
              <a:prstGeom prst="rect">
                <a:avLst/>
              </a:prstGeom>
              <a:noFill/>
            </p:spPr>
            <p:txBody>
              <a:bodyPr wrap="square" rtlCol="0">
                <a:spAutoFit/>
              </a:bodyPr>
              <a:lstStyle/>
              <a:p>
                <a:pPr indent="360045">
                  <a:lnSpc>
                    <a:spcPct val="150000"/>
                  </a:lnSpc>
                </a:pP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en-US" altLang="zh-CN" i="1" dirty="0"/>
                  <a:t> </a:t>
                </a:r>
                <a:endParaRPr lang="en-US" altLang="zh-CN" dirty="0">
                  <a:latin typeface="微软雅黑" panose="020B0503020204020204" pitchFamily="34" charset="-122"/>
                  <a:ea typeface="微软雅黑" panose="020B0503020204020204" pitchFamily="34" charset="-122"/>
                </a:endParaRPr>
              </a:p>
            </p:txBody>
          </p:sp>
        </mc:Choice>
        <mc:Fallback>
          <p:sp>
            <p:nvSpPr>
              <p:cNvPr id="9" name="文本框 8"/>
              <p:cNvSpPr txBox="1">
                <a:spLocks noRot="1" noChangeAspect="1" noMove="1" noResize="1" noEditPoints="1" noAdjustHandles="1" noChangeArrowheads="1" noChangeShapeType="1" noTextEdit="1"/>
              </p:cNvSpPr>
              <p:nvPr/>
            </p:nvSpPr>
            <p:spPr>
              <a:xfrm>
                <a:off x="179391" y="1117616"/>
                <a:ext cx="5058224" cy="507831"/>
              </a:xfrm>
              <a:prstGeom prst="rect">
                <a:avLst/>
              </a:prstGeom>
              <a:blipFill rotWithShape="1">
                <a:blip r:embed="rId1"/>
                <a:stretch>
                  <a:fillRect l="-6" t="-3" r="3"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452013" y="1937543"/>
                <a:ext cx="2189989" cy="7521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r>
                        <a:rPr lang="en-US" altLang="zh-CN" i="1">
                          <a:latin typeface="Cambria Math" panose="02040503050406030204" pitchFamily="18" charset="0"/>
                        </a:rPr>
                        <m:t>𝑏</m:t>
                      </m:r>
                    </m:oMath>
                  </m:oMathPara>
                </a14:m>
                <a:endParaRPr lang="zh-CN" altLang="en-US" dirty="0"/>
              </a:p>
            </p:txBody>
          </p:sp>
        </mc:Choice>
        <mc:Fallback>
          <p:sp>
            <p:nvSpPr>
              <p:cNvPr id="5" name="文本框 4"/>
              <p:cNvSpPr txBox="1">
                <a:spLocks noRot="1" noChangeAspect="1" noMove="1" noResize="1" noEditPoints="1" noAdjustHandles="1" noChangeArrowheads="1" noChangeShapeType="1" noTextEdit="1"/>
              </p:cNvSpPr>
              <p:nvPr/>
            </p:nvSpPr>
            <p:spPr>
              <a:xfrm>
                <a:off x="452013" y="1937543"/>
                <a:ext cx="2189989" cy="752129"/>
              </a:xfrm>
              <a:prstGeom prst="rect">
                <a:avLst/>
              </a:prstGeom>
              <a:blipFill rotWithShape="1">
                <a:blip r:embed="rId2"/>
                <a:stretch>
                  <a:fillRect l="-24" t="-21" r="18"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文本框 46"/>
              <p:cNvSpPr txBox="1"/>
              <p:nvPr/>
            </p:nvSpPr>
            <p:spPr>
              <a:xfrm>
                <a:off x="558677" y="2594161"/>
                <a:ext cx="6107891" cy="10204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4"/>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e>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mr>
                          </m:m>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e>
                            </m:mr>
                            <m:mr>
                              <m:e>
                                <m:r>
                                  <a:rPr lang="en-US" altLang="zh-CN" i="1">
                                    <a:latin typeface="Cambria Math" panose="02040503050406030204" pitchFamily="18" charset="0"/>
                                  </a:rPr>
                                  <m:t>⋮</m:t>
                                </m:r>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e>
                            </m:mr>
                          </m:m>
                        </m:e>
                      </m:d>
                    </m:oMath>
                  </m:oMathPara>
                </a14:m>
                <a:endParaRPr lang="zh-CN" altLang="en-US" dirty="0"/>
              </a:p>
            </p:txBody>
          </p:sp>
        </mc:Choice>
        <mc:Fallback>
          <p:sp>
            <p:nvSpPr>
              <p:cNvPr id="47" name="文本框 46"/>
              <p:cNvSpPr txBox="1">
                <a:spLocks noRot="1" noChangeAspect="1" noMove="1" noResize="1" noEditPoints="1" noAdjustHandles="1" noChangeArrowheads="1" noChangeShapeType="1" noTextEdit="1"/>
              </p:cNvSpPr>
              <p:nvPr/>
            </p:nvSpPr>
            <p:spPr>
              <a:xfrm>
                <a:off x="558677" y="2594161"/>
                <a:ext cx="6107891" cy="1020472"/>
              </a:xfrm>
              <a:prstGeom prst="rect">
                <a:avLst/>
              </a:prstGeom>
              <a:blipFill rotWithShape="1">
                <a:blip r:embed="rId3"/>
                <a:stretch>
                  <a:fillRect l="-8" t="-18" r="-514" b="21"/>
                </a:stretch>
              </a:blipFill>
            </p:spPr>
            <p:txBody>
              <a:bodyPr/>
              <a:lstStyle/>
              <a:p>
                <a:r>
                  <a:rPr lang="zh-CN" altLang="en-US">
                    <a:noFill/>
                  </a:rPr>
                  <a:t> </a:t>
                </a:r>
              </a:p>
            </p:txBody>
          </p:sp>
        </mc:Fallback>
      </mc:AlternateContent>
      <p:sp>
        <p:nvSpPr>
          <p:cNvPr id="11" name="矩形 10"/>
          <p:cNvSpPr/>
          <p:nvPr/>
        </p:nvSpPr>
        <p:spPr>
          <a:xfrm>
            <a:off x="3832824" y="4444913"/>
            <a:ext cx="5250251" cy="424800"/>
          </a:xfrm>
          <a:prstGeom prst="rect">
            <a:avLst/>
          </a:prstGeom>
        </p:spPr>
        <p:style>
          <a:lnRef idx="1">
            <a:schemeClr val="accent6"/>
          </a:lnRef>
          <a:fillRef idx="3">
            <a:schemeClr val="accent6"/>
          </a:fillRef>
          <a:effectRef idx="2">
            <a:schemeClr val="accent6"/>
          </a:effectRef>
          <a:fontRef idx="minor">
            <a:schemeClr val="lt1"/>
          </a:fontRef>
        </p:style>
        <p:txBody>
          <a:bodyPr wrap="none" tIns="36000" anchor="ctr" anchorCtr="0">
            <a:noAutofit/>
          </a:bodyPr>
          <a:lstStyle/>
          <a:p>
            <a:pPr indent="360045">
              <a:lnSpc>
                <a:spcPct val="150000"/>
              </a:lnSpc>
            </a:pPr>
            <a:r>
              <a:rPr lang="zh-CN" altLang="en-US" dirty="0">
                <a:latin typeface="黑体" panose="02010609060101010101" pitchFamily="49" charset="-122"/>
                <a:ea typeface="黑体" panose="02010609060101010101" pitchFamily="49" charset="-122"/>
              </a:rPr>
              <a:t>矩阵运算是机器学习的基本手段，必须掌握！</a:t>
            </a:r>
            <a:endParaRPr lang="en-US" altLang="zh-CN" dirty="0">
              <a:latin typeface="黑体" panose="02010609060101010101" pitchFamily="49" charset="-122"/>
              <a:ea typeface="黑体" panose="02010609060101010101" pitchFamily="49" charset="-122"/>
            </a:endParaRPr>
          </a:p>
        </p:txBody>
      </p:sp>
      <p:pic>
        <p:nvPicPr>
          <p:cNvPr id="12" name="图片 11" descr="D:\06 TensorFlow图书\2020寒假版本\第5章 多元显现回归 波士顿房价预测\图片\5.6.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73232" y="1014555"/>
            <a:ext cx="2096366" cy="1579606"/>
          </a:xfrm>
          <a:prstGeom prst="rect">
            <a:avLst/>
          </a:prstGeom>
          <a:noFill/>
          <a:ln>
            <a:noFill/>
          </a:ln>
        </p:spPr>
      </p:pic>
      <mc:AlternateContent xmlns:mc="http://schemas.openxmlformats.org/markup-compatibility/2006">
        <mc:Choice xmlns:a14="http://schemas.microsoft.com/office/drawing/2010/main" Requires="a14">
          <p:sp>
            <p:nvSpPr>
              <p:cNvPr id="4" name="矩形 3"/>
              <p:cNvSpPr/>
              <p:nvPr/>
            </p:nvSpPr>
            <p:spPr>
              <a:xfrm>
                <a:off x="452013" y="3544508"/>
                <a:ext cx="3512628" cy="11128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𝑦</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4"/>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e>
                                <m:r>
                                  <a:rPr lang="zh-CN" altLang="en-US" i="0">
                                    <a:latin typeface="Cambria Math" panose="02040503050406030204" pitchFamily="18" charset="0"/>
                                  </a:rPr>
                                  <m:t>⋯</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mr>
                          </m:m>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1</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2</m:t>
                                    </m:r>
                                  </m:sub>
                                </m:sSub>
                              </m:e>
                            </m:mr>
                            <m:mr>
                              <m:e>
                                <m:r>
                                  <a:rPr lang="zh-CN" altLang="en-US" i="0">
                                    <a:latin typeface="Cambria Math" panose="02040503050406030204" pitchFamily="18" charset="0"/>
                                  </a:rPr>
                                  <m:t>⋮</m:t>
                                </m:r>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𝑛</m:t>
                                    </m:r>
                                  </m:sub>
                                </m:sSub>
                              </m:e>
                            </m:mr>
                          </m:m>
                        </m:e>
                      </m:d>
                      <m:r>
                        <a:rPr lang="zh-CN" altLang="en-US" i="0">
                          <a:latin typeface="Cambria Math" panose="02040503050406030204" pitchFamily="18" charset="0"/>
                        </a:rPr>
                        <m:t>+</m:t>
                      </m:r>
                      <m:r>
                        <a:rPr lang="zh-CN" altLang="en-US" i="1">
                          <a:latin typeface="Cambria Math" panose="02040503050406030204" pitchFamily="18" charset="0"/>
                        </a:rPr>
                        <m:t>𝑏</m:t>
                      </m:r>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452013" y="3544508"/>
                <a:ext cx="3512628" cy="1112805"/>
              </a:xfrm>
              <a:prstGeom prst="rect">
                <a:avLst/>
              </a:prstGeom>
              <a:blipFill rotWithShape="1">
                <a:blip r:embed="rId5"/>
                <a:stretch>
                  <a:fillRect l="-15" t="-51" r="10" b="2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826676" y="3681301"/>
            <a:ext cx="2531166" cy="589072"/>
          </a:xfrm>
          <a:prstGeom prst="rect">
            <a:avLst/>
          </a:prstGeom>
          <a:noFill/>
        </p:spPr>
        <p:txBody>
          <a:bodyPr wrap="square" rtlCol="0">
            <a:spAutoFit/>
          </a:bodyPr>
          <a:lstStyle/>
          <a:p>
            <a:pPr indent="360045">
              <a:lnSpc>
                <a:spcPct val="150000"/>
              </a:lnSpc>
            </a:pPr>
            <a:r>
              <a:rPr lang="zh-CN" altLang="en-US" sz="2400" b="1" dirty="0"/>
              <a:t>单变量（一元）</a:t>
            </a:r>
            <a:endParaRPr lang="en-US" altLang="zh-CN" sz="2400" b="1" dirty="0"/>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rPr>
              <a:t>梯度下降</a:t>
            </a:r>
            <a:endParaRPr lang="en-US" altLang="zh-CN" sz="2400" b="1" dirty="0">
              <a:solidFill>
                <a:schemeClr val="accent1"/>
              </a:solidFill>
            </a:endParaRPr>
          </a:p>
        </p:txBody>
      </p:sp>
      <p:pic>
        <p:nvPicPr>
          <p:cNvPr id="9" name="图片 8"/>
          <p:cNvPicPr>
            <a:picLocks noChangeAspect="1"/>
          </p:cNvPicPr>
          <p:nvPr/>
        </p:nvPicPr>
        <p:blipFill>
          <a:blip r:embed="rId1"/>
          <a:stretch>
            <a:fillRect/>
          </a:stretch>
        </p:blipFill>
        <p:spPr>
          <a:xfrm>
            <a:off x="504735" y="1226895"/>
            <a:ext cx="3474977" cy="2117821"/>
          </a:xfrm>
          <a:prstGeom prst="rect">
            <a:avLst/>
          </a:prstGeom>
        </p:spPr>
      </p:pic>
      <p:sp>
        <p:nvSpPr>
          <p:cNvPr id="12" name="文本框 11"/>
          <p:cNvSpPr txBox="1"/>
          <p:nvPr/>
        </p:nvSpPr>
        <p:spPr>
          <a:xfrm>
            <a:off x="4842774" y="3687265"/>
            <a:ext cx="2826109" cy="583108"/>
          </a:xfrm>
          <a:prstGeom prst="rect">
            <a:avLst/>
          </a:prstGeom>
          <a:noFill/>
        </p:spPr>
        <p:txBody>
          <a:bodyPr wrap="square" rtlCol="0">
            <a:spAutoFit/>
          </a:bodyPr>
          <a:lstStyle/>
          <a:p>
            <a:pPr indent="360045">
              <a:lnSpc>
                <a:spcPct val="150000"/>
              </a:lnSpc>
            </a:pPr>
            <a:r>
              <a:rPr lang="zh-CN" altLang="en-US" sz="2400" b="1" dirty="0"/>
              <a:t>两个变量（二元）</a:t>
            </a:r>
            <a:endParaRPr lang="en-US" altLang="zh-CN" sz="2400" b="1"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069" y="925461"/>
            <a:ext cx="4700003" cy="25128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61161" y="1068661"/>
            <a:ext cx="8537310" cy="589072"/>
          </a:xfrm>
          <a:prstGeom prst="rect">
            <a:avLst/>
          </a:prstGeom>
          <a:noFill/>
        </p:spPr>
        <p:txBody>
          <a:bodyPr wrap="square" rtlCol="0">
            <a:spAutoFit/>
          </a:bodyPr>
          <a:lstStyle/>
          <a:p>
            <a:pPr indent="360045">
              <a:lnSpc>
                <a:spcPct val="150000"/>
              </a:lnSpc>
            </a:pPr>
            <a:r>
              <a:rPr lang="zh-CN" altLang="en-US" sz="2400" b="1" dirty="0"/>
              <a:t>要考虑不同特征值取值范围大小的影响</a:t>
            </a:r>
            <a:endParaRPr lang="en-US" altLang="zh-CN" sz="2400" b="1" dirty="0"/>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rPr>
              <a:t>梯度下降</a:t>
            </a:r>
            <a:endParaRPr lang="en-US" altLang="zh-CN" sz="2400" b="1" dirty="0">
              <a:solidFill>
                <a:schemeClr val="accent1"/>
              </a:solidFill>
            </a:endParaRPr>
          </a:p>
        </p:txBody>
      </p:sp>
      <p:sp>
        <p:nvSpPr>
          <p:cNvPr id="9" name="文本框 8"/>
          <p:cNvSpPr txBox="1"/>
          <p:nvPr/>
        </p:nvSpPr>
        <p:spPr>
          <a:xfrm>
            <a:off x="5072331" y="1773406"/>
            <a:ext cx="3600901" cy="2799100"/>
          </a:xfrm>
          <a:prstGeom prst="rect">
            <a:avLst/>
          </a:prstGeom>
          <a:noFill/>
        </p:spPr>
        <p:txBody>
          <a:bodyPr wrap="square" rtlCol="0">
            <a:spAutoFit/>
          </a:bodyPr>
          <a:lstStyle/>
          <a:p>
            <a:pPr indent="360045">
              <a:lnSpc>
                <a:spcPct val="150000"/>
              </a:lnSpc>
            </a:pPr>
            <a:r>
              <a:rPr lang="zh-CN" altLang="en-US" sz="2400" b="1" dirty="0">
                <a:solidFill>
                  <a:srgbClr val="FF0000"/>
                </a:solidFill>
              </a:rPr>
              <a:t>杭州笋干老鸭汤</a:t>
            </a:r>
            <a:endParaRPr lang="en-US" altLang="zh-CN" sz="2400" b="1" dirty="0">
              <a:solidFill>
                <a:srgbClr val="FF0000"/>
              </a:solidFill>
            </a:endParaRPr>
          </a:p>
          <a:p>
            <a:pPr indent="360045">
              <a:lnSpc>
                <a:spcPct val="150000"/>
              </a:lnSpc>
            </a:pPr>
            <a:r>
              <a:rPr lang="zh-CN" altLang="en-US" sz="2400" b="1" dirty="0"/>
              <a:t>原材料的配比：鸭、火腿、笋干、青菜、水、油、盐、酱油、葱、姜、蒜、胡椒粉</a:t>
            </a:r>
            <a:r>
              <a:rPr lang="en-US" altLang="zh-CN" sz="2400" b="1" dirty="0"/>
              <a:t>…..</a:t>
            </a:r>
            <a:endParaRPr lang="en-US" altLang="zh-CN" sz="2400" b="1" dirty="0"/>
          </a:p>
        </p:txBody>
      </p:sp>
      <p:pic>
        <p:nvPicPr>
          <p:cNvPr id="5" name="图片 4"/>
          <p:cNvPicPr>
            <a:picLocks noChangeAspect="1"/>
          </p:cNvPicPr>
          <p:nvPr/>
        </p:nvPicPr>
        <p:blipFill>
          <a:blip r:embed="rId1"/>
          <a:stretch>
            <a:fillRect/>
          </a:stretch>
        </p:blipFill>
        <p:spPr>
          <a:xfrm>
            <a:off x="574390" y="1836083"/>
            <a:ext cx="4338756" cy="28651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804626" cy="1198880"/>
          </a:xfrm>
          <a:prstGeom prst="rect">
            <a:avLst/>
          </a:prstGeom>
          <a:noFill/>
        </p:spPr>
        <p:txBody>
          <a:bodyPr wrap="square" rtlCol="0">
            <a:spAutoFit/>
          </a:bodyPr>
          <a:lstStyle/>
          <a:p>
            <a:pPr algn="ct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01 </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单变量线性回归 </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a:p>
            <a:pPr algn="ct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61161" y="1068661"/>
            <a:ext cx="8537310" cy="589072"/>
          </a:xfrm>
          <a:prstGeom prst="rect">
            <a:avLst/>
          </a:prstGeom>
          <a:noFill/>
        </p:spPr>
        <p:txBody>
          <a:bodyPr wrap="square" rtlCol="0">
            <a:spAutoFit/>
          </a:bodyPr>
          <a:lstStyle/>
          <a:p>
            <a:pPr indent="360045">
              <a:lnSpc>
                <a:spcPct val="150000"/>
              </a:lnSpc>
            </a:pPr>
            <a:r>
              <a:rPr lang="zh-CN" altLang="en-US" sz="2400" b="1" dirty="0"/>
              <a:t>要考虑不同特征值取值范围大小的影响</a:t>
            </a:r>
            <a:endParaRPr lang="en-US" altLang="zh-CN" sz="2400" b="1" dirty="0"/>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rPr>
              <a:t>梯度下降</a:t>
            </a:r>
            <a:endParaRPr lang="en-US" altLang="zh-CN" sz="2400" b="1" dirty="0">
              <a:solidFill>
                <a:schemeClr val="accent1"/>
              </a:solidFill>
            </a:endParaRPr>
          </a:p>
        </p:txBody>
      </p:sp>
      <p:pic>
        <p:nvPicPr>
          <p:cNvPr id="8" name="图片 7"/>
          <p:cNvPicPr>
            <a:picLocks noChangeAspect="1"/>
          </p:cNvPicPr>
          <p:nvPr/>
        </p:nvPicPr>
        <p:blipFill>
          <a:blip r:embed="rId1"/>
          <a:stretch>
            <a:fillRect/>
          </a:stretch>
        </p:blipFill>
        <p:spPr>
          <a:xfrm>
            <a:off x="571141" y="1742404"/>
            <a:ext cx="5665757" cy="3162891"/>
          </a:xfrm>
          <a:prstGeom prst="rect">
            <a:avLst/>
          </a:prstGeom>
        </p:spPr>
      </p:pic>
      <p:sp>
        <p:nvSpPr>
          <p:cNvPr id="9" name="文本框 8"/>
          <p:cNvSpPr txBox="1"/>
          <p:nvPr/>
        </p:nvSpPr>
        <p:spPr>
          <a:xfrm>
            <a:off x="6745914" y="1742404"/>
            <a:ext cx="1769436" cy="589072"/>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indent="360045">
              <a:lnSpc>
                <a:spcPct val="150000"/>
              </a:lnSpc>
            </a:pPr>
            <a:r>
              <a:rPr lang="zh-CN" altLang="en-US" sz="2400" b="1" dirty="0"/>
              <a:t>归一化</a:t>
            </a:r>
            <a:endParaRPr lang="en-US" altLang="zh-CN" sz="2400" b="1" dirty="0"/>
          </a:p>
        </p:txBody>
      </p:sp>
      <p:sp>
        <p:nvSpPr>
          <p:cNvPr id="10" name="文本框 9"/>
          <p:cNvSpPr txBox="1"/>
          <p:nvPr/>
        </p:nvSpPr>
        <p:spPr>
          <a:xfrm>
            <a:off x="6308770" y="2684537"/>
            <a:ext cx="2643724" cy="1424621"/>
          </a:xfrm>
          <a:prstGeom prst="rect">
            <a:avLst/>
          </a:prstGeom>
          <a:noFill/>
        </p:spPr>
        <p:txBody>
          <a:bodyPr wrap="square" rtlCol="0">
            <a:spAutoFit/>
          </a:bodyPr>
          <a:lstStyle/>
          <a:p>
            <a:pPr indent="360045">
              <a:lnSpc>
                <a:spcPct val="150000"/>
              </a:lnSpc>
            </a:pPr>
            <a:r>
              <a:rPr lang="en-US" altLang="zh-CN" sz="2000" b="1" dirty="0">
                <a:solidFill>
                  <a:srgbClr val="FF0000"/>
                </a:solidFill>
              </a:rPr>
              <a:t>(</a:t>
            </a:r>
            <a:r>
              <a:rPr lang="zh-CN" altLang="en-US" sz="2000" b="1" dirty="0">
                <a:solidFill>
                  <a:srgbClr val="FF0000"/>
                </a:solidFill>
              </a:rPr>
              <a:t>特征值</a:t>
            </a:r>
            <a:r>
              <a:rPr lang="en-US" altLang="zh-CN" sz="2000" b="1" dirty="0">
                <a:solidFill>
                  <a:srgbClr val="FF0000"/>
                </a:solidFill>
              </a:rPr>
              <a:t>-</a:t>
            </a:r>
            <a:r>
              <a:rPr lang="zh-CN" altLang="en-US" sz="2000" b="1" dirty="0">
                <a:solidFill>
                  <a:srgbClr val="FF0000"/>
                </a:solidFill>
              </a:rPr>
              <a:t>特征值最小值</a:t>
            </a:r>
            <a:r>
              <a:rPr lang="en-US" altLang="zh-CN" sz="2000" b="1" dirty="0">
                <a:solidFill>
                  <a:srgbClr val="FF0000"/>
                </a:solidFill>
              </a:rPr>
              <a:t>)/ (</a:t>
            </a:r>
            <a:r>
              <a:rPr lang="zh-CN" altLang="en-US" sz="2000" b="1" dirty="0">
                <a:solidFill>
                  <a:srgbClr val="FF0000"/>
                </a:solidFill>
              </a:rPr>
              <a:t>特征值最大值 </a:t>
            </a:r>
            <a:r>
              <a:rPr lang="en-US" altLang="zh-CN" sz="2000" b="1" dirty="0">
                <a:solidFill>
                  <a:srgbClr val="FF0000"/>
                </a:solidFill>
              </a:rPr>
              <a:t>- </a:t>
            </a:r>
            <a:r>
              <a:rPr lang="zh-CN" altLang="en-US" sz="2000" b="1" dirty="0">
                <a:solidFill>
                  <a:srgbClr val="FF0000"/>
                </a:solidFill>
              </a:rPr>
              <a:t>特征值最小值）</a:t>
            </a:r>
            <a:endParaRPr lang="en-US" altLang="zh-CN" sz="2000" b="1" dirty="0">
              <a:solidFill>
                <a:srgbClr val="FF0000"/>
              </a:solidFill>
            </a:endParaRPr>
          </a:p>
        </p:txBody>
      </p:sp>
      <p:sp>
        <p:nvSpPr>
          <p:cNvPr id="11" name="文本框 10"/>
          <p:cNvSpPr txBox="1"/>
          <p:nvPr/>
        </p:nvSpPr>
        <p:spPr>
          <a:xfrm>
            <a:off x="6965026" y="3871315"/>
            <a:ext cx="1043248" cy="589072"/>
          </a:xfrm>
          <a:prstGeom prst="rect">
            <a:avLst/>
          </a:prstGeom>
          <a:noFill/>
        </p:spPr>
        <p:txBody>
          <a:bodyPr wrap="square" rtlCol="0">
            <a:spAutoFit/>
          </a:bodyPr>
          <a:lstStyle/>
          <a:p>
            <a:pPr indent="360045">
              <a:lnSpc>
                <a:spcPct val="150000"/>
              </a:lnSpc>
            </a:pPr>
            <a:r>
              <a:rPr lang="en-US" altLang="zh-CN" sz="2400" b="1" dirty="0">
                <a:solidFill>
                  <a:srgbClr val="7030A0"/>
                </a:solidFill>
              </a:rPr>
              <a:t>0-1</a:t>
            </a:r>
            <a:endParaRPr lang="en-US" altLang="zh-CN" sz="2400" b="1" dirty="0">
              <a:solidFill>
                <a:srgbClr val="7030A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4905" y="1971585"/>
            <a:ext cx="7414190"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机器学习中的基本线性代数</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线性代数的数学对象</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3" y="1176670"/>
            <a:ext cx="1422184" cy="461665"/>
          </a:xfrm>
          <a:prstGeom prst="rect">
            <a:avLst/>
          </a:prstGeom>
        </p:spPr>
        <p:txBody>
          <a:bodyPr wrap="none">
            <a:spAutoFit/>
          </a:bodyPr>
          <a:lstStyle/>
          <a:p>
            <a:r>
              <a:rPr lang="zh-CN" altLang="en-US" sz="2400" b="1" dirty="0">
                <a:solidFill>
                  <a:srgbClr val="222222"/>
                </a:solidFill>
                <a:latin typeface="黑体" panose="02010609060101010101" pitchFamily="49" charset="-122"/>
                <a:ea typeface="黑体" panose="02010609060101010101" pitchFamily="49" charset="-122"/>
              </a:rPr>
              <a:t>数学对象</a:t>
            </a:r>
            <a:endParaRPr lang="zh-CN" altLang="en-US" sz="2400" dirty="0">
              <a:latin typeface="黑体" panose="02010609060101010101" pitchFamily="49" charset="-122"/>
              <a:ea typeface="黑体" panose="02010609060101010101" pitchFamily="49" charset="-122"/>
            </a:endParaRPr>
          </a:p>
        </p:txBody>
      </p:sp>
      <p:sp>
        <p:nvSpPr>
          <p:cNvPr id="8" name="矩形 7"/>
          <p:cNvSpPr/>
          <p:nvPr/>
        </p:nvSpPr>
        <p:spPr>
          <a:xfrm>
            <a:off x="364823" y="1764058"/>
            <a:ext cx="3387668" cy="1754326"/>
          </a:xfrm>
          <a:prstGeom prst="rect">
            <a:avLst/>
          </a:prstGeom>
        </p:spPr>
        <p:txBody>
          <a:bodyPr wrap="square">
            <a:spAutoFit/>
          </a:bodyPr>
          <a:lstStyle/>
          <a:p>
            <a:r>
              <a:rPr lang="zh-CN" altLang="en-US" b="1" dirty="0">
                <a:solidFill>
                  <a:srgbClr val="C00000"/>
                </a:solidFill>
                <a:latin typeface="黑体" panose="02010609060101010101" pitchFamily="49" charset="-122"/>
                <a:ea typeface="黑体" panose="02010609060101010101" pitchFamily="49" charset="-122"/>
              </a:rPr>
              <a:t>标量</a:t>
            </a:r>
            <a:endParaRPr lang="zh-CN" altLang="en-US" b="1" dirty="0">
              <a:solidFill>
                <a:srgbClr val="C00000"/>
              </a:solidFill>
              <a:latin typeface="黑体" panose="02010609060101010101" pitchFamily="49" charset="-122"/>
              <a:ea typeface="黑体" panose="02010609060101010101" pitchFamily="49" charset="-122"/>
            </a:endParaRPr>
          </a:p>
          <a:p>
            <a:r>
              <a:rPr lang="zh-CN" altLang="en-US" dirty="0">
                <a:solidFill>
                  <a:srgbClr val="222222"/>
                </a:solidFill>
                <a:latin typeface="PingFang SC"/>
              </a:rPr>
              <a:t>标量只是一个单一的数字</a:t>
            </a:r>
            <a:endParaRPr lang="en-US" altLang="zh-CN" b="1" dirty="0">
              <a:solidFill>
                <a:srgbClr val="222222"/>
              </a:solidFill>
              <a:latin typeface="PingFang SC"/>
            </a:endParaRPr>
          </a:p>
          <a:p>
            <a:endParaRPr lang="en-US" altLang="zh-CN" b="1" dirty="0">
              <a:solidFill>
                <a:srgbClr val="222222"/>
              </a:solidFill>
              <a:latin typeface="PingFang SC"/>
            </a:endParaRPr>
          </a:p>
          <a:p>
            <a:r>
              <a:rPr lang="zh-CN" altLang="en-US" b="1" dirty="0">
                <a:solidFill>
                  <a:srgbClr val="C00000"/>
                </a:solidFill>
                <a:latin typeface="黑体" panose="02010609060101010101" pitchFamily="49" charset="-122"/>
                <a:ea typeface="黑体" panose="02010609060101010101" pitchFamily="49" charset="-122"/>
              </a:rPr>
              <a:t>向量</a:t>
            </a:r>
            <a:endParaRPr lang="zh-CN" altLang="en-US" b="1" dirty="0">
              <a:solidFill>
                <a:srgbClr val="C00000"/>
              </a:solidFill>
              <a:latin typeface="黑体" panose="02010609060101010101" pitchFamily="49" charset="-122"/>
              <a:ea typeface="黑体" panose="02010609060101010101" pitchFamily="49" charset="-122"/>
            </a:endParaRPr>
          </a:p>
          <a:p>
            <a:r>
              <a:rPr lang="zh-CN" altLang="en-US" dirty="0">
                <a:solidFill>
                  <a:srgbClr val="222222"/>
                </a:solidFill>
                <a:latin typeface="PingFang SC"/>
              </a:rPr>
              <a:t>向量是一个有序的数字数组</a:t>
            </a:r>
            <a:endParaRPr lang="en-US" altLang="zh-CN" dirty="0">
              <a:solidFill>
                <a:srgbClr val="222222"/>
              </a:solidFill>
              <a:latin typeface="PingFang SC"/>
            </a:endParaRPr>
          </a:p>
          <a:p>
            <a:r>
              <a:rPr lang="zh-CN" altLang="en-US" dirty="0">
                <a:solidFill>
                  <a:srgbClr val="222222"/>
                </a:solidFill>
                <a:latin typeface="PingFang SC"/>
              </a:rPr>
              <a:t>可以在一行或一列中</a:t>
            </a:r>
            <a:endParaRPr lang="en-US" altLang="zh-CN" b="0" i="0" dirty="0">
              <a:solidFill>
                <a:srgbClr val="222222"/>
              </a:solidFill>
              <a:effectLst/>
              <a:latin typeface="PingFang SC"/>
            </a:endParaRPr>
          </a:p>
        </p:txBody>
      </p:sp>
      <p:sp>
        <p:nvSpPr>
          <p:cNvPr id="10" name="矩形 9"/>
          <p:cNvSpPr/>
          <p:nvPr/>
        </p:nvSpPr>
        <p:spPr>
          <a:xfrm>
            <a:off x="364823" y="3644107"/>
            <a:ext cx="8503132" cy="1200329"/>
          </a:xfrm>
          <a:prstGeom prst="rect">
            <a:avLst/>
          </a:prstGeom>
        </p:spPr>
        <p:txBody>
          <a:bodyPr wrap="square">
            <a:spAutoFit/>
          </a:bodyPr>
          <a:lstStyle/>
          <a:p>
            <a:r>
              <a:rPr lang="zh-CN" altLang="en-US" b="1" dirty="0">
                <a:solidFill>
                  <a:srgbClr val="C00000"/>
                </a:solidFill>
                <a:latin typeface="黑体" panose="02010609060101010101" pitchFamily="49" charset="-122"/>
                <a:ea typeface="黑体" panose="02010609060101010101" pitchFamily="49" charset="-122"/>
              </a:rPr>
              <a:t>矩阵</a:t>
            </a:r>
            <a:endParaRPr lang="zh-CN" altLang="en-US" b="1" dirty="0">
              <a:solidFill>
                <a:srgbClr val="C00000"/>
              </a:solidFill>
              <a:latin typeface="黑体" panose="02010609060101010101" pitchFamily="49" charset="-122"/>
              <a:ea typeface="黑体" panose="02010609060101010101" pitchFamily="49" charset="-122"/>
            </a:endParaRPr>
          </a:p>
          <a:p>
            <a:r>
              <a:rPr lang="zh-CN" altLang="en-US" dirty="0">
                <a:solidFill>
                  <a:srgbClr val="222222"/>
                </a:solidFill>
                <a:latin typeface="PingFang SC"/>
              </a:rPr>
              <a:t>矩阵是一个有序的二维数组，它有两个索引。第一个指向该行，第二个指向该列</a:t>
            </a:r>
            <a:endParaRPr lang="en-US" altLang="zh-CN" dirty="0">
              <a:solidFill>
                <a:srgbClr val="222222"/>
              </a:solidFill>
              <a:latin typeface="PingFang SC"/>
            </a:endParaRPr>
          </a:p>
          <a:p>
            <a:endParaRPr lang="en-US" altLang="zh-CN" dirty="0">
              <a:solidFill>
                <a:srgbClr val="222222"/>
              </a:solidFill>
              <a:latin typeface="PingFang SC"/>
            </a:endParaRPr>
          </a:p>
          <a:p>
            <a:r>
              <a:rPr lang="zh-CN" altLang="en-US" dirty="0">
                <a:solidFill>
                  <a:srgbClr val="222222"/>
                </a:solidFill>
                <a:latin typeface="PingFang SC"/>
              </a:rPr>
              <a:t>向量也是一个矩阵，但只有一行或一列</a:t>
            </a:r>
            <a:endParaRPr lang="zh-CN" altLang="en-US" b="0" i="0" dirty="0">
              <a:solidFill>
                <a:srgbClr val="222222"/>
              </a:solidFill>
              <a:effectLst/>
              <a:latin typeface="PingFang SC"/>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08180" y="1066792"/>
            <a:ext cx="5252442" cy="26425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2326619"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1 </a:t>
            </a:r>
            <a:r>
              <a:rPr lang="zh-CN" altLang="en-US" b="1" dirty="0">
                <a:solidFill>
                  <a:srgbClr val="C00000"/>
                </a:solidFill>
                <a:latin typeface="黑体" panose="02010609060101010101" pitchFamily="49" charset="-122"/>
                <a:ea typeface="黑体" panose="02010609060101010101" pitchFamily="49" charset="-122"/>
              </a:rPr>
              <a:t>矩阵标量运算</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3" y="1764058"/>
            <a:ext cx="3141232" cy="923330"/>
          </a:xfrm>
          <a:prstGeom prst="rect">
            <a:avLst/>
          </a:prstGeom>
        </p:spPr>
        <p:txBody>
          <a:bodyPr wrap="square">
            <a:spAutoFit/>
          </a:bodyPr>
          <a:lstStyle/>
          <a:p>
            <a:r>
              <a:rPr lang="zh-CN" altLang="en-US" dirty="0"/>
              <a:t>如果</a:t>
            </a:r>
            <a:r>
              <a:rPr lang="zh-CN" altLang="en-US" b="1" dirty="0">
                <a:solidFill>
                  <a:srgbClr val="FF0000"/>
                </a:solidFill>
              </a:rPr>
              <a:t>矩阵</a:t>
            </a:r>
            <a:r>
              <a:rPr lang="zh-CN" altLang="en-US" b="1" dirty="0">
                <a:solidFill>
                  <a:srgbClr val="7030A0"/>
                </a:solidFill>
              </a:rPr>
              <a:t>乘</a:t>
            </a:r>
            <a:r>
              <a:rPr lang="zh-CN" altLang="en-US" dirty="0"/>
              <a:t>，</a:t>
            </a:r>
            <a:r>
              <a:rPr lang="zh-CN" altLang="en-US" b="1" dirty="0">
                <a:solidFill>
                  <a:srgbClr val="7030A0"/>
                </a:solidFill>
              </a:rPr>
              <a:t>除</a:t>
            </a:r>
            <a:r>
              <a:rPr lang="zh-CN" altLang="en-US" dirty="0"/>
              <a:t>，或者</a:t>
            </a:r>
            <a:r>
              <a:rPr lang="zh-CN" altLang="en-US" b="1" dirty="0">
                <a:solidFill>
                  <a:srgbClr val="7030A0"/>
                </a:solidFill>
              </a:rPr>
              <a:t>加</a:t>
            </a:r>
            <a:r>
              <a:rPr lang="zh-CN" altLang="en-US" dirty="0"/>
              <a:t>、</a:t>
            </a:r>
            <a:r>
              <a:rPr lang="zh-CN" altLang="en-US" b="1" dirty="0">
                <a:solidFill>
                  <a:srgbClr val="7030A0"/>
                </a:solidFill>
              </a:rPr>
              <a:t>减</a:t>
            </a:r>
            <a:r>
              <a:rPr lang="zh-CN" altLang="en-US" dirty="0"/>
              <a:t>一个</a:t>
            </a:r>
            <a:r>
              <a:rPr lang="zh-CN" altLang="en-US" b="1" dirty="0">
                <a:solidFill>
                  <a:srgbClr val="FF0000"/>
                </a:solidFill>
              </a:rPr>
              <a:t>标量</a:t>
            </a:r>
            <a:r>
              <a:rPr lang="zh-CN" altLang="en-US" dirty="0"/>
              <a:t>，即：对矩阵的每一个元素进行数学运算</a:t>
            </a:r>
            <a:endParaRPr lang="en-US" altLang="zh-CN" b="0" i="0" dirty="0">
              <a:solidFill>
                <a:srgbClr val="222222"/>
              </a:solidFill>
              <a:effectLst/>
              <a:latin typeface="PingFang SC"/>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06055" y="1361336"/>
            <a:ext cx="5469263" cy="30074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3189261"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2 </a:t>
            </a:r>
            <a:r>
              <a:rPr lang="zh-CN" altLang="en-US" b="1" dirty="0">
                <a:solidFill>
                  <a:srgbClr val="C00000"/>
                </a:solidFill>
                <a:latin typeface="黑体" panose="02010609060101010101" pitchFamily="49" charset="-122"/>
                <a:ea typeface="黑体" panose="02010609060101010101" pitchFamily="49" charset="-122"/>
              </a:rPr>
              <a:t>矩阵</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矩阵加法和减法</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1" y="1764058"/>
            <a:ext cx="8208037" cy="646331"/>
          </a:xfrm>
          <a:prstGeom prst="rect">
            <a:avLst/>
          </a:prstGeom>
        </p:spPr>
        <p:txBody>
          <a:bodyPr wrap="square">
            <a:spAutoFit/>
          </a:bodyPr>
          <a:lstStyle/>
          <a:p>
            <a:r>
              <a:rPr lang="zh-CN" altLang="en-US" b="1" dirty="0">
                <a:solidFill>
                  <a:srgbClr val="FF0000"/>
                </a:solidFill>
              </a:rPr>
              <a:t>矩阵</a:t>
            </a:r>
            <a:r>
              <a:rPr lang="en-US" altLang="zh-CN" dirty="0"/>
              <a:t>-</a:t>
            </a:r>
            <a:r>
              <a:rPr lang="zh-CN" altLang="en-US" b="1" dirty="0">
                <a:solidFill>
                  <a:srgbClr val="FF0000"/>
                </a:solidFill>
              </a:rPr>
              <a:t>矩阵</a:t>
            </a:r>
            <a:r>
              <a:rPr lang="zh-CN" altLang="en-US" b="1" dirty="0">
                <a:solidFill>
                  <a:srgbClr val="7030A0"/>
                </a:solidFill>
              </a:rPr>
              <a:t>加法</a:t>
            </a:r>
            <a:r>
              <a:rPr lang="zh-CN" altLang="en-US" dirty="0"/>
              <a:t>和</a:t>
            </a:r>
            <a:r>
              <a:rPr lang="zh-CN" altLang="en-US" b="1" dirty="0">
                <a:solidFill>
                  <a:srgbClr val="7030A0"/>
                </a:solidFill>
              </a:rPr>
              <a:t>减法</a:t>
            </a:r>
            <a:r>
              <a:rPr lang="zh-CN" altLang="en-US" dirty="0"/>
              <a:t>要求是矩阵具有</a:t>
            </a:r>
            <a:r>
              <a:rPr lang="zh-CN" altLang="en-US" b="1" dirty="0">
                <a:solidFill>
                  <a:srgbClr val="FF0000"/>
                </a:solidFill>
              </a:rPr>
              <a:t>相同的尺寸</a:t>
            </a:r>
            <a:r>
              <a:rPr lang="zh-CN" altLang="en-US" dirty="0"/>
              <a:t>，并且结果将是具有相同尺寸的矩阵。只需在第一个矩阵中添加或减去第二个矩阵的每个值及其对应的值</a:t>
            </a:r>
            <a:endParaRPr lang="en-US" altLang="zh-CN" b="0" i="0" dirty="0">
              <a:solidFill>
                <a:srgbClr val="222222"/>
              </a:solidFill>
              <a:effectLst/>
              <a:latin typeface="PingFang SC"/>
            </a:endParaRPr>
          </a:p>
        </p:txBody>
      </p:sp>
      <p:pic>
        <p:nvPicPr>
          <p:cNvPr id="4" name="图片 3"/>
          <p:cNvPicPr>
            <a:picLocks noChangeAspect="1"/>
          </p:cNvPicPr>
          <p:nvPr/>
        </p:nvPicPr>
        <p:blipFill>
          <a:blip r:embed="rId1"/>
          <a:stretch>
            <a:fillRect/>
          </a:stretch>
        </p:blipFill>
        <p:spPr>
          <a:xfrm>
            <a:off x="437841" y="2728515"/>
            <a:ext cx="7620162" cy="15674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3189261"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3 </a:t>
            </a:r>
            <a:r>
              <a:rPr lang="zh-CN" altLang="en-US" b="1" dirty="0">
                <a:solidFill>
                  <a:srgbClr val="C00000"/>
                </a:solidFill>
                <a:latin typeface="黑体" panose="02010609060101010101" pitchFamily="49" charset="-122"/>
                <a:ea typeface="黑体" panose="02010609060101010101" pitchFamily="49" charset="-122"/>
              </a:rPr>
              <a:t>矩阵</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矩阵点乘（点积）</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1" y="1764058"/>
            <a:ext cx="8208037" cy="369332"/>
          </a:xfrm>
          <a:prstGeom prst="rect">
            <a:avLst/>
          </a:prstGeom>
        </p:spPr>
        <p:txBody>
          <a:bodyPr wrap="square">
            <a:spAutoFit/>
          </a:bodyPr>
          <a:lstStyle/>
          <a:p>
            <a:r>
              <a:rPr lang="zh-CN" altLang="en-US" b="1" dirty="0">
                <a:solidFill>
                  <a:srgbClr val="FF0000"/>
                </a:solidFill>
              </a:rPr>
              <a:t>矩阵</a:t>
            </a:r>
            <a:r>
              <a:rPr lang="en-US" altLang="zh-CN" dirty="0"/>
              <a:t>-</a:t>
            </a:r>
            <a:r>
              <a:rPr lang="zh-CN" altLang="en-US" b="1" dirty="0">
                <a:solidFill>
                  <a:srgbClr val="FF0000"/>
                </a:solidFill>
              </a:rPr>
              <a:t>矩阵</a:t>
            </a:r>
            <a:r>
              <a:rPr lang="zh-CN" altLang="en-US" b="1" dirty="0">
                <a:solidFill>
                  <a:srgbClr val="7030A0"/>
                </a:solidFill>
              </a:rPr>
              <a:t>点乘</a:t>
            </a:r>
            <a:r>
              <a:rPr lang="zh-CN" altLang="en-US" dirty="0"/>
              <a:t>要求是矩阵具有</a:t>
            </a:r>
            <a:r>
              <a:rPr lang="zh-CN" altLang="en-US" b="1" dirty="0">
                <a:solidFill>
                  <a:srgbClr val="FF0000"/>
                </a:solidFill>
              </a:rPr>
              <a:t>相同的尺寸</a:t>
            </a:r>
            <a:r>
              <a:rPr lang="zh-CN" altLang="en-US" dirty="0"/>
              <a:t>，矩阵各个对应元素相乘</a:t>
            </a:r>
            <a:endParaRPr lang="en-US" altLang="zh-CN" b="0" i="0" dirty="0">
              <a:solidFill>
                <a:srgbClr val="222222"/>
              </a:solidFill>
              <a:effectLst/>
              <a:latin typeface="PingFang SC"/>
            </a:endParaRPr>
          </a:p>
        </p:txBody>
      </p:sp>
      <p:pic>
        <p:nvPicPr>
          <p:cNvPr id="5" name="图片 4"/>
          <p:cNvPicPr>
            <a:picLocks noChangeAspect="1"/>
          </p:cNvPicPr>
          <p:nvPr/>
        </p:nvPicPr>
        <p:blipFill>
          <a:blip r:embed="rId1"/>
          <a:stretch>
            <a:fillRect/>
          </a:stretch>
        </p:blipFill>
        <p:spPr>
          <a:xfrm>
            <a:off x="453633" y="2463983"/>
            <a:ext cx="7724209" cy="1423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2783820"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4 </a:t>
            </a:r>
            <a:r>
              <a:rPr lang="zh-CN" altLang="en-US" b="1" dirty="0">
                <a:solidFill>
                  <a:srgbClr val="C00000"/>
                </a:solidFill>
                <a:latin typeface="黑体" panose="02010609060101010101" pitchFamily="49" charset="-122"/>
                <a:ea typeface="黑体" panose="02010609060101010101" pitchFamily="49" charset="-122"/>
              </a:rPr>
              <a:t>矩阵矩阵相乘（叉乘）</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2" y="1764058"/>
            <a:ext cx="8080438" cy="646331"/>
          </a:xfrm>
          <a:prstGeom prst="rect">
            <a:avLst/>
          </a:prstGeom>
        </p:spPr>
        <p:txBody>
          <a:bodyPr wrap="square">
            <a:spAutoFit/>
          </a:bodyPr>
          <a:lstStyle/>
          <a:p>
            <a:r>
              <a:rPr lang="zh-CN" altLang="en-US" dirty="0"/>
              <a:t>如果</a:t>
            </a:r>
            <a:r>
              <a:rPr lang="zh-CN" altLang="en-US" b="1" dirty="0">
                <a:solidFill>
                  <a:srgbClr val="FF0000"/>
                </a:solidFill>
              </a:rPr>
              <a:t>第一个矩阵列的数量</a:t>
            </a:r>
            <a:r>
              <a:rPr lang="zh-CN" altLang="en-US" dirty="0"/>
              <a:t>与</a:t>
            </a:r>
            <a:r>
              <a:rPr lang="zh-CN" altLang="en-US" b="1" dirty="0">
                <a:solidFill>
                  <a:srgbClr val="FF0000"/>
                </a:solidFill>
              </a:rPr>
              <a:t>第二个矩阵行数</a:t>
            </a:r>
            <a:r>
              <a:rPr lang="zh-CN" altLang="en-US" dirty="0"/>
              <a:t>要</a:t>
            </a:r>
            <a:r>
              <a:rPr lang="zh-CN" altLang="en-US" b="1" dirty="0">
                <a:solidFill>
                  <a:srgbClr val="FF0000"/>
                </a:solidFill>
              </a:rPr>
              <a:t>相等</a:t>
            </a:r>
            <a:r>
              <a:rPr lang="zh-CN" altLang="en-US" dirty="0"/>
              <a:t>，才能将矩阵相乘</a:t>
            </a:r>
            <a:endParaRPr lang="en-US" altLang="zh-CN" dirty="0"/>
          </a:p>
          <a:p>
            <a:r>
              <a:rPr lang="zh-CN" altLang="en-US" b="1" dirty="0">
                <a:solidFill>
                  <a:srgbClr val="FF0000"/>
                </a:solidFill>
              </a:rPr>
              <a:t>结果矩阵</a:t>
            </a:r>
            <a:r>
              <a:rPr lang="zh-CN" altLang="en-US" dirty="0"/>
              <a:t>具有</a:t>
            </a:r>
            <a:r>
              <a:rPr lang="zh-CN" altLang="en-US" b="1" dirty="0">
                <a:solidFill>
                  <a:srgbClr val="FF0000"/>
                </a:solidFill>
              </a:rPr>
              <a:t>与第一个矩阵相同的行数</a:t>
            </a:r>
            <a:r>
              <a:rPr lang="zh-CN" altLang="en-US" dirty="0"/>
              <a:t>和与</a:t>
            </a:r>
            <a:r>
              <a:rPr lang="zh-CN" altLang="en-US" b="1" dirty="0">
                <a:solidFill>
                  <a:srgbClr val="FF0000"/>
                </a:solidFill>
              </a:rPr>
              <a:t>第二个矩阵相同的列数</a:t>
            </a:r>
            <a:endParaRPr lang="en-US" altLang="zh-CN" b="1" dirty="0">
              <a:solidFill>
                <a:srgbClr val="FF0000"/>
              </a:solidFill>
              <a:latin typeface="PingFang SC"/>
            </a:endParaRPr>
          </a:p>
        </p:txBody>
      </p:sp>
      <p:pic>
        <p:nvPicPr>
          <p:cNvPr id="9" name="图片 8"/>
          <p:cNvPicPr>
            <a:picLocks noChangeAspect="1"/>
          </p:cNvPicPr>
          <p:nvPr/>
        </p:nvPicPr>
        <p:blipFill>
          <a:blip r:embed="rId1"/>
          <a:stretch>
            <a:fillRect/>
          </a:stretch>
        </p:blipFill>
        <p:spPr>
          <a:xfrm>
            <a:off x="212501" y="2483066"/>
            <a:ext cx="8718998" cy="255918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2326619"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5 </a:t>
            </a:r>
            <a:r>
              <a:rPr lang="zh-CN" altLang="en-US" b="1" dirty="0">
                <a:solidFill>
                  <a:srgbClr val="C00000"/>
                </a:solidFill>
                <a:latin typeface="黑体" panose="02010609060101010101" pitchFamily="49" charset="-122"/>
                <a:ea typeface="黑体" panose="02010609060101010101" pitchFamily="49" charset="-122"/>
              </a:rPr>
              <a:t>矩阵</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向量乘法</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2" y="1742839"/>
            <a:ext cx="6820982" cy="369332"/>
          </a:xfrm>
          <a:prstGeom prst="rect">
            <a:avLst/>
          </a:prstGeom>
        </p:spPr>
        <p:txBody>
          <a:bodyPr wrap="square">
            <a:spAutoFit/>
          </a:bodyPr>
          <a:lstStyle/>
          <a:p>
            <a:r>
              <a:rPr lang="zh-CN" altLang="en-US" dirty="0"/>
              <a:t>看作</a:t>
            </a:r>
            <a:r>
              <a:rPr lang="zh-CN" altLang="en-US" b="1" dirty="0">
                <a:solidFill>
                  <a:srgbClr val="FF0000"/>
                </a:solidFill>
              </a:rPr>
              <a:t>矩阵</a:t>
            </a:r>
            <a:r>
              <a:rPr lang="en-US" altLang="zh-CN" b="1" dirty="0">
                <a:solidFill>
                  <a:srgbClr val="FF0000"/>
                </a:solidFill>
              </a:rPr>
              <a:t>-</a:t>
            </a:r>
            <a:r>
              <a:rPr lang="zh-CN" altLang="en-US" b="1" dirty="0">
                <a:solidFill>
                  <a:srgbClr val="FF0000"/>
                </a:solidFill>
              </a:rPr>
              <a:t>矩阵叉乘</a:t>
            </a:r>
            <a:r>
              <a:rPr lang="zh-CN" altLang="en-US" dirty="0"/>
              <a:t>的</a:t>
            </a:r>
            <a:r>
              <a:rPr lang="zh-CN" altLang="en-US" b="1" dirty="0">
                <a:solidFill>
                  <a:srgbClr val="FF0000"/>
                </a:solidFill>
              </a:rPr>
              <a:t>特列</a:t>
            </a:r>
            <a:endParaRPr lang="en-US" altLang="zh-CN" b="1" i="0" dirty="0">
              <a:solidFill>
                <a:srgbClr val="FF0000"/>
              </a:solidFill>
              <a:effectLst/>
              <a:latin typeface="PingFang SC"/>
            </a:endParaRPr>
          </a:p>
        </p:txBody>
      </p:sp>
      <p:pic>
        <p:nvPicPr>
          <p:cNvPr id="4" name="图片 3"/>
          <p:cNvPicPr>
            <a:picLocks noChangeAspect="1"/>
          </p:cNvPicPr>
          <p:nvPr/>
        </p:nvPicPr>
        <p:blipFill>
          <a:blip r:embed="rId1"/>
          <a:stretch>
            <a:fillRect/>
          </a:stretch>
        </p:blipFill>
        <p:spPr>
          <a:xfrm>
            <a:off x="509887" y="2309008"/>
            <a:ext cx="5829600" cy="25528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4207178"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6 </a:t>
            </a:r>
            <a:r>
              <a:rPr lang="zh-CN" altLang="en-US" b="1" dirty="0">
                <a:solidFill>
                  <a:srgbClr val="C00000"/>
                </a:solidFill>
                <a:latin typeface="黑体" panose="02010609060101010101" pitchFamily="49" charset="-122"/>
                <a:ea typeface="黑体" panose="02010609060101010101" pitchFamily="49" charset="-122"/>
              </a:rPr>
              <a:t>向量</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向量乘法（列向量</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行向量）</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2" y="1742839"/>
            <a:ext cx="6820982" cy="369332"/>
          </a:xfrm>
          <a:prstGeom prst="rect">
            <a:avLst/>
          </a:prstGeom>
        </p:spPr>
        <p:txBody>
          <a:bodyPr wrap="square">
            <a:spAutoFit/>
          </a:bodyPr>
          <a:lstStyle/>
          <a:p>
            <a:r>
              <a:rPr lang="zh-CN" altLang="en-US" dirty="0"/>
              <a:t>看作</a:t>
            </a:r>
            <a:r>
              <a:rPr lang="zh-CN" altLang="en-US" b="1" dirty="0">
                <a:solidFill>
                  <a:srgbClr val="FF0000"/>
                </a:solidFill>
              </a:rPr>
              <a:t>矩阵</a:t>
            </a:r>
            <a:r>
              <a:rPr lang="en-US" altLang="zh-CN" b="1" dirty="0">
                <a:solidFill>
                  <a:srgbClr val="FF0000"/>
                </a:solidFill>
              </a:rPr>
              <a:t>-</a:t>
            </a:r>
            <a:r>
              <a:rPr lang="zh-CN" altLang="en-US" b="1" dirty="0">
                <a:solidFill>
                  <a:srgbClr val="FF0000"/>
                </a:solidFill>
              </a:rPr>
              <a:t>矩阵叉乘</a:t>
            </a:r>
            <a:r>
              <a:rPr lang="zh-CN" altLang="en-US" dirty="0"/>
              <a:t>的</a:t>
            </a:r>
            <a:r>
              <a:rPr lang="zh-CN" altLang="en-US" b="1" dirty="0">
                <a:solidFill>
                  <a:srgbClr val="FF0000"/>
                </a:solidFill>
              </a:rPr>
              <a:t>特列</a:t>
            </a:r>
            <a:endParaRPr lang="en-US" altLang="zh-CN" b="1" i="0" dirty="0">
              <a:solidFill>
                <a:srgbClr val="FF0000"/>
              </a:solidFill>
              <a:effectLst/>
              <a:latin typeface="PingFang SC"/>
            </a:endParaRPr>
          </a:p>
        </p:txBody>
      </p:sp>
      <p:pic>
        <p:nvPicPr>
          <p:cNvPr id="4" name="图片 3"/>
          <p:cNvPicPr>
            <a:picLocks noChangeAspect="1"/>
          </p:cNvPicPr>
          <p:nvPr/>
        </p:nvPicPr>
        <p:blipFill>
          <a:blip r:embed="rId1"/>
          <a:stretch>
            <a:fillRect/>
          </a:stretch>
        </p:blipFill>
        <p:spPr>
          <a:xfrm>
            <a:off x="438736" y="2309008"/>
            <a:ext cx="5143764" cy="2533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4138167"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7 </a:t>
            </a:r>
            <a:r>
              <a:rPr lang="zh-CN" altLang="en-US" b="1" dirty="0">
                <a:solidFill>
                  <a:srgbClr val="C00000"/>
                </a:solidFill>
                <a:latin typeface="黑体" panose="02010609060101010101" pitchFamily="49" charset="-122"/>
                <a:ea typeface="黑体" panose="02010609060101010101" pitchFamily="49" charset="-122"/>
              </a:rPr>
              <a:t>向量</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向量乘法（行向量</a:t>
            </a:r>
            <a:r>
              <a:rPr lang="en-US" altLang="zh-CN" b="1" dirty="0">
                <a:solidFill>
                  <a:srgbClr val="C00000"/>
                </a:solidFill>
                <a:latin typeface="黑体" panose="02010609060101010101" pitchFamily="49" charset="-122"/>
                <a:ea typeface="黑体" panose="02010609060101010101" pitchFamily="49" charset="-122"/>
              </a:rPr>
              <a:t>-</a:t>
            </a:r>
            <a:r>
              <a:rPr lang="zh-CN" altLang="en-US" b="1" dirty="0">
                <a:solidFill>
                  <a:srgbClr val="C00000"/>
                </a:solidFill>
                <a:latin typeface="黑体" panose="02010609060101010101" pitchFamily="49" charset="-122"/>
                <a:ea typeface="黑体" panose="02010609060101010101" pitchFamily="49" charset="-122"/>
              </a:rPr>
              <a:t>列向量）</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2" y="1742839"/>
            <a:ext cx="6820982" cy="369332"/>
          </a:xfrm>
          <a:prstGeom prst="rect">
            <a:avLst/>
          </a:prstGeom>
        </p:spPr>
        <p:txBody>
          <a:bodyPr wrap="square">
            <a:spAutoFit/>
          </a:bodyPr>
          <a:lstStyle/>
          <a:p>
            <a:r>
              <a:rPr lang="zh-CN" altLang="en-US" dirty="0"/>
              <a:t>看作</a:t>
            </a:r>
            <a:r>
              <a:rPr lang="zh-CN" altLang="en-US" b="1" dirty="0">
                <a:solidFill>
                  <a:srgbClr val="FF0000"/>
                </a:solidFill>
              </a:rPr>
              <a:t>矩阵</a:t>
            </a:r>
            <a:r>
              <a:rPr lang="en-US" altLang="zh-CN" b="1" dirty="0">
                <a:solidFill>
                  <a:srgbClr val="FF0000"/>
                </a:solidFill>
              </a:rPr>
              <a:t>-</a:t>
            </a:r>
            <a:r>
              <a:rPr lang="zh-CN" altLang="en-US" b="1" dirty="0">
                <a:solidFill>
                  <a:srgbClr val="FF0000"/>
                </a:solidFill>
              </a:rPr>
              <a:t>矩阵叉乘</a:t>
            </a:r>
            <a:r>
              <a:rPr lang="zh-CN" altLang="en-US" dirty="0"/>
              <a:t>的</a:t>
            </a:r>
            <a:r>
              <a:rPr lang="zh-CN" altLang="en-US" b="1" dirty="0">
                <a:solidFill>
                  <a:srgbClr val="FF0000"/>
                </a:solidFill>
              </a:rPr>
              <a:t>特列中的特例</a:t>
            </a:r>
            <a:endParaRPr lang="en-US" altLang="zh-CN" b="1" i="0" dirty="0">
              <a:solidFill>
                <a:srgbClr val="FF0000"/>
              </a:solidFill>
              <a:effectLst/>
              <a:latin typeface="PingFang SC"/>
            </a:endParaRPr>
          </a:p>
        </p:txBody>
      </p:sp>
      <p:pic>
        <p:nvPicPr>
          <p:cNvPr id="5" name="图片 4"/>
          <p:cNvPicPr>
            <a:picLocks noChangeAspect="1"/>
          </p:cNvPicPr>
          <p:nvPr/>
        </p:nvPicPr>
        <p:blipFill>
          <a:blip r:embed="rId1"/>
          <a:stretch>
            <a:fillRect/>
          </a:stretch>
        </p:blipFill>
        <p:spPr>
          <a:xfrm>
            <a:off x="493055" y="2240912"/>
            <a:ext cx="5759746" cy="2527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5446054" y="1087099"/>
            <a:ext cx="2709517" cy="1831906"/>
          </a:xfrm>
          <a:prstGeom prst="rect">
            <a:avLst/>
          </a:prstGeom>
        </p:spPr>
      </p:pic>
      <p:sp>
        <p:nvSpPr>
          <p:cNvPr id="2" name="TextBox 1"/>
          <p:cNvSpPr txBox="1"/>
          <p:nvPr/>
        </p:nvSpPr>
        <p:spPr>
          <a:xfrm>
            <a:off x="179789" y="435284"/>
            <a:ext cx="5557624" cy="461665"/>
          </a:xfrm>
          <a:prstGeom prst="rect">
            <a:avLst/>
          </a:prstGeom>
          <a:noFill/>
        </p:spPr>
        <p:txBody>
          <a:bodyPr wrap="square" rtlCol="0">
            <a:spAutoFit/>
          </a:bodyPr>
          <a:lstStyle/>
          <a:p>
            <a:pPr algn="ctr"/>
            <a:r>
              <a:rPr lang="zh-CN" altLang="zh-CN" sz="24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线性回归</a:t>
            </a:r>
            <a:r>
              <a:rPr lang="zh-CN"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问题？用一个神经元搞定！</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93" y="3434052"/>
            <a:ext cx="4488316" cy="1496105"/>
          </a:xfrm>
          <a:prstGeom prst="rect">
            <a:avLst/>
          </a:prstGeom>
        </p:spPr>
      </p:pic>
      <p:pic>
        <p:nvPicPr>
          <p:cNvPr id="5" name="图片 4"/>
          <p:cNvPicPr>
            <a:picLocks noChangeAspect="1"/>
          </p:cNvPicPr>
          <p:nvPr/>
        </p:nvPicPr>
        <p:blipFill>
          <a:blip r:embed="rId3"/>
          <a:stretch>
            <a:fillRect/>
          </a:stretch>
        </p:blipFill>
        <p:spPr>
          <a:xfrm>
            <a:off x="548893" y="1340529"/>
            <a:ext cx="4564772" cy="1904590"/>
          </a:xfrm>
          <a:prstGeom prst="rect">
            <a:avLst/>
          </a:prstGeom>
        </p:spPr>
      </p:pic>
      <p:pic>
        <p:nvPicPr>
          <p:cNvPr id="6" name="图片 5"/>
          <p:cNvPicPr>
            <a:picLocks noChangeAspect="1"/>
          </p:cNvPicPr>
          <p:nvPr/>
        </p:nvPicPr>
        <p:blipFill>
          <a:blip r:embed="rId4"/>
          <a:stretch>
            <a:fillRect/>
          </a:stretch>
        </p:blipFill>
        <p:spPr>
          <a:xfrm>
            <a:off x="5446054" y="3035428"/>
            <a:ext cx="3003251" cy="1830328"/>
          </a:xfrm>
          <a:prstGeom prst="rect">
            <a:avLst/>
          </a:prstGeom>
        </p:spPr>
      </p:pic>
      <p:sp>
        <p:nvSpPr>
          <p:cNvPr id="8" name="矩形 7"/>
          <p:cNvSpPr/>
          <p:nvPr/>
        </p:nvSpPr>
        <p:spPr>
          <a:xfrm>
            <a:off x="7091735" y="2340917"/>
            <a:ext cx="1752403" cy="46166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y = 2x + 1</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多变量线性方程的矩阵运算表示</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179391" y="1117616"/>
                <a:ext cx="5058224" cy="507831"/>
              </a:xfrm>
              <a:prstGeom prst="rect">
                <a:avLst/>
              </a:prstGeom>
              <a:noFill/>
            </p:spPr>
            <p:txBody>
              <a:bodyPr wrap="square" rtlCol="0">
                <a:spAutoFit/>
              </a:bodyPr>
              <a:lstStyle/>
              <a:p>
                <a:pPr indent="360045">
                  <a:lnSpc>
                    <a:spcPct val="150000"/>
                  </a:lnSpc>
                </a:pPr>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r>
                      <a:rPr lang="en-US" altLang="zh-CN" i="1">
                        <a:latin typeface="Cambria Math" panose="02040503050406030204" pitchFamily="18" charset="0"/>
                      </a:rPr>
                      <m:t>+</m:t>
                    </m:r>
                    <m:r>
                      <a:rPr lang="en-US" altLang="zh-CN" i="1">
                        <a:latin typeface="Cambria Math" panose="02040503050406030204" pitchFamily="18" charset="0"/>
                      </a:rPr>
                      <m:t>𝑏</m:t>
                    </m:r>
                  </m:oMath>
                </a14:m>
                <a:r>
                  <a:rPr lang="en-US" altLang="zh-CN" i="1" dirty="0"/>
                  <a:t> </a:t>
                </a:r>
                <a:endParaRPr lang="en-US" altLang="zh-CN" dirty="0">
                  <a:latin typeface="微软雅黑" panose="020B0503020204020204" pitchFamily="34" charset="-122"/>
                  <a:ea typeface="微软雅黑" panose="020B0503020204020204" pitchFamily="34" charset="-122"/>
                </a:endParaRPr>
              </a:p>
            </p:txBody>
          </p:sp>
        </mc:Choice>
        <mc:Fallback>
          <p:sp>
            <p:nvSpPr>
              <p:cNvPr id="11" name="文本框 10"/>
              <p:cNvSpPr txBox="1">
                <a:spLocks noRot="1" noChangeAspect="1" noMove="1" noResize="1" noEditPoints="1" noAdjustHandles="1" noChangeArrowheads="1" noChangeShapeType="1" noTextEdit="1"/>
              </p:cNvSpPr>
              <p:nvPr/>
            </p:nvSpPr>
            <p:spPr>
              <a:xfrm>
                <a:off x="179391" y="1117616"/>
                <a:ext cx="5058224" cy="507831"/>
              </a:xfrm>
              <a:prstGeom prst="rect">
                <a:avLst/>
              </a:prstGeom>
              <a:blipFill rotWithShape="1">
                <a:blip r:embed="rId1"/>
                <a:stretch>
                  <a:fillRect l="-6" t="-3" r="3" b="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452013" y="1937543"/>
                <a:ext cx="2189989" cy="75212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𝑖</m:t>
                              </m:r>
                            </m:sub>
                          </m:sSub>
                        </m:e>
                      </m:nary>
                      <m:r>
                        <a:rPr lang="en-US" altLang="zh-CN" i="1">
                          <a:latin typeface="Cambria Math" panose="02040503050406030204" pitchFamily="18" charset="0"/>
                        </a:rPr>
                        <m:t>+</m:t>
                      </m:r>
                      <m:r>
                        <a:rPr lang="en-US" altLang="zh-CN" i="1">
                          <a:latin typeface="Cambria Math" panose="02040503050406030204" pitchFamily="18" charset="0"/>
                        </a:rPr>
                        <m:t>𝑏</m:t>
                      </m:r>
                    </m:oMath>
                  </m:oMathPara>
                </a14:m>
                <a:endParaRPr lang="zh-CN" altLang="en-US" dirty="0"/>
              </a:p>
            </p:txBody>
          </p:sp>
        </mc:Choice>
        <mc:Fallback>
          <p:sp>
            <p:nvSpPr>
              <p:cNvPr id="12" name="文本框 11"/>
              <p:cNvSpPr txBox="1">
                <a:spLocks noRot="1" noChangeAspect="1" noMove="1" noResize="1" noEditPoints="1" noAdjustHandles="1" noChangeArrowheads="1" noChangeShapeType="1" noTextEdit="1"/>
              </p:cNvSpPr>
              <p:nvPr/>
            </p:nvSpPr>
            <p:spPr>
              <a:xfrm>
                <a:off x="452013" y="1937543"/>
                <a:ext cx="2189989" cy="752129"/>
              </a:xfrm>
              <a:prstGeom prst="rect">
                <a:avLst/>
              </a:prstGeom>
              <a:blipFill rotWithShape="1">
                <a:blip r:embed="rId2"/>
                <a:stretch>
                  <a:fillRect l="-24" t="-21" r="18"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58677" y="2594161"/>
                <a:ext cx="6107891" cy="102047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4"/>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e>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e>
                            </m:mr>
                          </m:m>
                        </m:e>
                      </m:d>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m>
                            <m:mPr>
                              <m:mcs>
                                <m:mc>
                                  <m:mcPr>
                                    <m:count m:val="1"/>
                                    <m:mcJc m:val="center"/>
                                  </m:mcPr>
                                </m:mc>
                              </m:mcs>
                              <m:ctrlPr>
                                <a:rPr lang="zh-CN" altLang="zh-CN" i="1">
                                  <a:latin typeface="Cambria Math" panose="02040503050406030204" pitchFamily="18" charset="0"/>
                                </a:rPr>
                              </m:ctrlPr>
                            </m:mP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1</m:t>
                                    </m:r>
                                  </m:sub>
                                </m:sSub>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2</m:t>
                                    </m:r>
                                  </m:sub>
                                </m:sSub>
                              </m:e>
                            </m:mr>
                            <m:mr>
                              <m:e>
                                <m:r>
                                  <a:rPr lang="en-US" altLang="zh-CN" i="1">
                                    <a:latin typeface="Cambria Math" panose="02040503050406030204" pitchFamily="18" charset="0"/>
                                  </a:rPr>
                                  <m:t>⋮</m:t>
                                </m:r>
                              </m:e>
                            </m:mr>
                            <m:mr>
                              <m:e>
                                <m:sSub>
                                  <m:sSubPr>
                                    <m:ctrlPr>
                                      <a:rPr lang="zh-CN" altLang="zh-CN" i="1">
                                        <a:latin typeface="Cambria Math" panose="02040503050406030204" pitchFamily="18" charset="0"/>
                                      </a:rPr>
                                    </m:ctrlPr>
                                  </m:sSubPr>
                                  <m:e>
                                    <m:r>
                                      <a:rPr lang="en-US" altLang="zh-CN" i="1">
                                        <a:latin typeface="Cambria Math" panose="02040503050406030204" pitchFamily="18" charset="0"/>
                                      </a:rPr>
                                      <m:t>𝜔</m:t>
                                    </m:r>
                                  </m:e>
                                  <m:sub>
                                    <m:r>
                                      <a:rPr lang="en-US" altLang="zh-CN" i="1">
                                        <a:latin typeface="Cambria Math" panose="02040503050406030204" pitchFamily="18" charset="0"/>
                                      </a:rPr>
                                      <m:t>𝑛</m:t>
                                    </m:r>
                                  </m:sub>
                                </m:sSub>
                              </m:e>
                            </m:mr>
                          </m:m>
                        </m:e>
                      </m:d>
                    </m:oMath>
                  </m:oMathPara>
                </a14:m>
                <a:endParaRPr lang="zh-CN" altLang="en-US" dirty="0"/>
              </a:p>
            </p:txBody>
          </p:sp>
        </mc:Choice>
        <mc:Fallback>
          <p:sp>
            <p:nvSpPr>
              <p:cNvPr id="13" name="文本框 12"/>
              <p:cNvSpPr txBox="1">
                <a:spLocks noRot="1" noChangeAspect="1" noMove="1" noResize="1" noEditPoints="1" noAdjustHandles="1" noChangeArrowheads="1" noChangeShapeType="1" noTextEdit="1"/>
              </p:cNvSpPr>
              <p:nvPr/>
            </p:nvSpPr>
            <p:spPr>
              <a:xfrm>
                <a:off x="558677" y="2594161"/>
                <a:ext cx="6107891" cy="1020472"/>
              </a:xfrm>
              <a:prstGeom prst="rect">
                <a:avLst/>
              </a:prstGeom>
              <a:blipFill rotWithShape="1">
                <a:blip r:embed="rId3"/>
                <a:stretch>
                  <a:fillRect l="-8" t="-18" r="-514"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452013" y="3544508"/>
                <a:ext cx="3512628" cy="11128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𝑦</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4"/>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e>
                              <m:e>
                                <m:r>
                                  <a:rPr lang="zh-CN" altLang="en-US" i="0">
                                    <a:latin typeface="Cambria Math" panose="02040503050406030204" pitchFamily="18" charset="0"/>
                                  </a:rPr>
                                  <m:t>⋯</m:t>
                                </m:r>
                              </m:e>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𝑛</m:t>
                                    </m:r>
                                  </m:sub>
                                </m:sSub>
                              </m:e>
                            </m:mr>
                          </m:m>
                        </m:e>
                      </m:d>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1</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0">
                                        <a:latin typeface="Cambria Math" panose="02040503050406030204" pitchFamily="18" charset="0"/>
                                      </a:rPr>
                                      <m:t>2</m:t>
                                    </m:r>
                                  </m:sub>
                                </m:sSub>
                              </m:e>
                            </m:mr>
                            <m:mr>
                              <m:e>
                                <m:r>
                                  <a:rPr lang="zh-CN" altLang="en-US" i="0">
                                    <a:latin typeface="Cambria Math" panose="02040503050406030204" pitchFamily="18" charset="0"/>
                                  </a:rPr>
                                  <m:t>⋮</m:t>
                                </m:r>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𝜔</m:t>
                                    </m:r>
                                  </m:e>
                                  <m:sub>
                                    <m:r>
                                      <a:rPr lang="zh-CN" altLang="en-US" i="1">
                                        <a:latin typeface="Cambria Math" panose="02040503050406030204" pitchFamily="18" charset="0"/>
                                      </a:rPr>
                                      <m:t>𝑛</m:t>
                                    </m:r>
                                  </m:sub>
                                </m:sSub>
                              </m:e>
                            </m:mr>
                          </m:m>
                        </m:e>
                      </m:d>
                      <m:r>
                        <a:rPr lang="zh-CN" altLang="en-US" i="0">
                          <a:latin typeface="Cambria Math" panose="02040503050406030204" pitchFamily="18" charset="0"/>
                        </a:rPr>
                        <m:t>+</m:t>
                      </m:r>
                      <m:r>
                        <a:rPr lang="zh-CN" altLang="en-US" i="1">
                          <a:latin typeface="Cambria Math" panose="02040503050406030204" pitchFamily="18" charset="0"/>
                        </a:rPr>
                        <m:t>𝑏</m:t>
                      </m:r>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452013" y="3544508"/>
                <a:ext cx="3512628" cy="1112805"/>
              </a:xfrm>
              <a:prstGeom prst="rect">
                <a:avLst/>
              </a:prstGeom>
              <a:blipFill rotWithShape="1">
                <a:blip r:embed="rId4"/>
                <a:stretch>
                  <a:fillRect l="-15" t="-51" r="10" b="20"/>
                </a:stretch>
              </a:blipFill>
            </p:spPr>
            <p:txBody>
              <a:bodyPr/>
              <a:lstStyle/>
              <a:p>
                <a:r>
                  <a:rPr lang="zh-CN" altLang="en-US">
                    <a:noFill/>
                  </a:rPr>
                  <a:t> </a:t>
                </a:r>
              </a:p>
            </p:txBody>
          </p:sp>
        </mc:Fallback>
      </mc:AlternateContent>
      <p:pic>
        <p:nvPicPr>
          <p:cNvPr id="17" name="图片 16" descr="D:\06 TensorFlow图书\2020寒假版本\第5章 多元显现回归 波士顿房价预测\图片\5.6.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73232" y="1014555"/>
            <a:ext cx="2096366" cy="1579606"/>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6631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线性代数基本计算规则</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64822" y="1176670"/>
            <a:ext cx="3189261" cy="369332"/>
          </a:xfrm>
          <a:prstGeom prst="rect">
            <a:avLst/>
          </a:prstGeom>
        </p:spPr>
        <p:txBody>
          <a:bodyPr wrap="square">
            <a:spAutoFit/>
          </a:bodyPr>
          <a:lstStyle/>
          <a:p>
            <a:r>
              <a:rPr lang="en-US" altLang="zh-CN" b="1" dirty="0">
                <a:solidFill>
                  <a:srgbClr val="C00000"/>
                </a:solidFill>
                <a:latin typeface="黑体" panose="02010609060101010101" pitchFamily="49" charset="-122"/>
                <a:ea typeface="黑体" panose="02010609060101010101" pitchFamily="49" charset="-122"/>
              </a:rPr>
              <a:t>8 </a:t>
            </a:r>
            <a:r>
              <a:rPr lang="zh-CN" altLang="en-US" b="1" dirty="0">
                <a:solidFill>
                  <a:srgbClr val="C00000"/>
                </a:solidFill>
                <a:latin typeface="黑体" panose="02010609060101010101" pitchFamily="49" charset="-122"/>
                <a:ea typeface="黑体" panose="02010609060101010101" pitchFamily="49" charset="-122"/>
              </a:rPr>
              <a:t>矩阵转置</a:t>
            </a:r>
            <a:endParaRPr lang="zh-CN" altLang="en-US" b="1" dirty="0">
              <a:solidFill>
                <a:srgbClr val="C00000"/>
              </a:solidFill>
              <a:latin typeface="黑体" panose="02010609060101010101" pitchFamily="49" charset="-122"/>
              <a:ea typeface="黑体" panose="02010609060101010101" pitchFamily="49" charset="-122"/>
            </a:endParaRPr>
          </a:p>
        </p:txBody>
      </p:sp>
      <p:sp>
        <p:nvSpPr>
          <p:cNvPr id="8" name="矩形 7"/>
          <p:cNvSpPr/>
          <p:nvPr/>
        </p:nvSpPr>
        <p:spPr>
          <a:xfrm>
            <a:off x="364821" y="1764058"/>
            <a:ext cx="8208037" cy="1908215"/>
          </a:xfrm>
          <a:prstGeom prst="rect">
            <a:avLst/>
          </a:prstGeom>
        </p:spPr>
        <p:txBody>
          <a:bodyPr wrap="square">
            <a:spAutoFit/>
          </a:bodyPr>
          <a:lstStyle/>
          <a:p>
            <a:r>
              <a:rPr lang="zh-CN" altLang="en-US" dirty="0"/>
              <a:t>第一列变成转置矩阵的第一行，第二列变成了矩阵转置的第二行</a:t>
            </a:r>
            <a:endParaRPr lang="en-US" altLang="zh-CN" dirty="0"/>
          </a:p>
          <a:p>
            <a:r>
              <a:rPr lang="zh-CN" altLang="en-US" dirty="0"/>
              <a:t>一个</a:t>
            </a:r>
            <a:r>
              <a:rPr lang="en-US" altLang="zh-CN" dirty="0"/>
              <a:t>m * n</a:t>
            </a:r>
            <a:r>
              <a:rPr lang="zh-CN" altLang="en-US" dirty="0"/>
              <a:t>矩阵被转换成一个</a:t>
            </a:r>
            <a:r>
              <a:rPr lang="en-US" altLang="zh-CN" dirty="0"/>
              <a:t>n * m</a:t>
            </a:r>
            <a:r>
              <a:rPr lang="zh-CN" altLang="en-US" dirty="0"/>
              <a:t>矩阵</a:t>
            </a:r>
            <a:endParaRPr lang="en-US" altLang="zh-CN" dirty="0"/>
          </a:p>
          <a:p>
            <a:endParaRPr lang="en-US" altLang="zh-CN" dirty="0"/>
          </a:p>
          <a:p>
            <a:r>
              <a:rPr lang="en-US" altLang="zh-CN" sz="2800" dirty="0"/>
              <a:t>a</a:t>
            </a:r>
            <a:r>
              <a:rPr lang="zh-CN" altLang="en-US" dirty="0"/>
              <a:t>的</a:t>
            </a:r>
            <a:r>
              <a:rPr lang="en-US" altLang="zh-CN" sz="2800" dirty="0" err="1"/>
              <a:t>a</a:t>
            </a:r>
            <a:r>
              <a:rPr lang="en-US" altLang="zh-CN" dirty="0" err="1"/>
              <a:t>ij</a:t>
            </a:r>
            <a:r>
              <a:rPr lang="zh-CN" altLang="en-US" dirty="0"/>
              <a:t>元素等于转置矩阵</a:t>
            </a:r>
            <a:r>
              <a:rPr lang="en-US" altLang="zh-CN" sz="2800" dirty="0"/>
              <a:t>a </a:t>
            </a:r>
            <a:r>
              <a:rPr lang="zh-CN" altLang="en-US" dirty="0"/>
              <a:t>的</a:t>
            </a:r>
            <a:r>
              <a:rPr lang="en-US" altLang="zh-CN" sz="2800" dirty="0" err="1"/>
              <a:t>a</a:t>
            </a:r>
            <a:r>
              <a:rPr lang="en-US" altLang="zh-CN" dirty="0" err="1"/>
              <a:t>ji</a:t>
            </a:r>
            <a:r>
              <a:rPr lang="zh-CN" altLang="en-US" dirty="0"/>
              <a:t>元素</a:t>
            </a:r>
            <a:endParaRPr lang="en-US" altLang="zh-CN" dirty="0"/>
          </a:p>
          <a:p>
            <a:endParaRPr lang="en-US" altLang="zh-CN" b="0" i="0" dirty="0">
              <a:solidFill>
                <a:srgbClr val="222222"/>
              </a:solidFill>
              <a:effectLst/>
              <a:latin typeface="PingFang SC"/>
            </a:endParaRPr>
          </a:p>
          <a:p>
            <a:r>
              <a:rPr lang="zh-CN" altLang="en-US" dirty="0"/>
              <a:t>转置矩阵像沿着</a:t>
            </a:r>
            <a:r>
              <a:rPr lang="en-US" altLang="zh-CN" dirty="0"/>
              <a:t>45</a:t>
            </a:r>
            <a:r>
              <a:rPr lang="zh-CN" altLang="en-US" dirty="0"/>
              <a:t>度轴线的矩阵镜像</a:t>
            </a:r>
            <a:endParaRPr lang="en-US" altLang="zh-CN" b="0" i="0" dirty="0">
              <a:solidFill>
                <a:srgbClr val="222222"/>
              </a:solidFill>
              <a:effectLst/>
              <a:latin typeface="PingFang SC"/>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3867" y="2251888"/>
            <a:ext cx="4715558" cy="2593022"/>
          </a:xfrm>
          <a:prstGeom prst="rect">
            <a:avLst/>
          </a:prstGeom>
        </p:spPr>
      </p:pic>
      <p:sp>
        <p:nvSpPr>
          <p:cNvPr id="4" name="矩形 3"/>
          <p:cNvSpPr/>
          <p:nvPr/>
        </p:nvSpPr>
        <p:spPr>
          <a:xfrm>
            <a:off x="2997798" y="2571750"/>
            <a:ext cx="284052" cy="338554"/>
          </a:xfrm>
          <a:prstGeom prst="rect">
            <a:avLst/>
          </a:prstGeom>
        </p:spPr>
        <p:txBody>
          <a:bodyPr wrap="none">
            <a:spAutoFit/>
          </a:bodyPr>
          <a:lstStyle/>
          <a:p>
            <a:r>
              <a:rPr lang="en-US" altLang="zh-CN" sz="1600" dirty="0"/>
              <a:t>T</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445" y="2039643"/>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数据集的划分</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101155"/>
            <a:ext cx="8537310" cy="1569660"/>
          </a:xfrm>
          <a:prstGeom prst="rect">
            <a:avLst/>
          </a:prstGeom>
          <a:noFill/>
        </p:spPr>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构建和训练机器学习模型是希望</a:t>
            </a:r>
            <a:r>
              <a:rPr lang="zh-CN" altLang="en-US" sz="1600" dirty="0">
                <a:solidFill>
                  <a:srgbClr val="FF0000"/>
                </a:solidFill>
                <a:latin typeface="黑体" panose="02010609060101010101" pitchFamily="49" charset="-122"/>
                <a:ea typeface="黑体" panose="02010609060101010101" pitchFamily="49" charset="-122"/>
              </a:rPr>
              <a:t>对新的数据做出良好预测</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如何去保证训练的实效，可以应对以前未见过的数据呢？</a:t>
            </a:r>
            <a:endParaRPr lang="en-US" altLang="zh-CN" sz="1600" dirty="0">
              <a:latin typeface="黑体" panose="02010609060101010101" pitchFamily="49" charset="-122"/>
              <a:ea typeface="黑体" panose="02010609060101010101" pitchFamily="49" charset="-122"/>
            </a:endParaRPr>
          </a:p>
          <a:p>
            <a:pPr indent="360045">
              <a:lnSpc>
                <a:spcPct val="150000"/>
              </a:lnSpc>
            </a:pP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smtClean="0">
                <a:latin typeface="黑体" panose="02010609060101010101" pitchFamily="49" charset="-122"/>
                <a:ea typeface="黑体" panose="02010609060101010101" pitchFamily="49" charset="-122"/>
              </a:rPr>
              <a:t>全部带标签的数据参与模型训练，真的好吗？</a:t>
            </a:r>
            <a:endParaRPr lang="zh-CN" altLang="en-US"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rPr>
              <a:t>为什么要做数据</a:t>
            </a:r>
            <a:r>
              <a:rPr lang="zh-CN" altLang="en-US" sz="2400" b="1" dirty="0">
                <a:solidFill>
                  <a:schemeClr val="accent1"/>
                </a:solidFill>
                <a:latin typeface="黑体" panose="02010609060101010101" pitchFamily="49" charset="-122"/>
                <a:ea typeface="黑体" panose="02010609060101010101" pitchFamily="49" charset="-122"/>
              </a:rPr>
              <a:t>集</a:t>
            </a:r>
            <a:r>
              <a:rPr lang="zh-CN" altLang="en-US" sz="2400" b="1" dirty="0" smtClean="0">
                <a:solidFill>
                  <a:schemeClr val="accent1"/>
                </a:solidFill>
                <a:latin typeface="黑体" panose="02010609060101010101" pitchFamily="49" charset="-122"/>
                <a:ea typeface="黑体" panose="02010609060101010101" pitchFamily="49" charset="-122"/>
              </a:rPr>
              <a:t>划分？</a:t>
            </a:r>
            <a:endParaRPr lang="zh-CN" altLang="en-US"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101155"/>
            <a:ext cx="8537310" cy="4154984"/>
          </a:xfrm>
          <a:prstGeom prst="rect">
            <a:avLst/>
          </a:prstGeom>
          <a:noFill/>
        </p:spPr>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构建和训练机器学习模型是希望</a:t>
            </a:r>
            <a:r>
              <a:rPr lang="zh-CN" altLang="en-US" sz="1600" dirty="0">
                <a:solidFill>
                  <a:srgbClr val="FF0000"/>
                </a:solidFill>
                <a:latin typeface="黑体" panose="02010609060101010101" pitchFamily="49" charset="-122"/>
                <a:ea typeface="黑体" panose="02010609060101010101" pitchFamily="49" charset="-122"/>
              </a:rPr>
              <a:t>对新的数据做出良好预测</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如何去保证训练的实效，可以应对以前未见过的数据呢？</a:t>
            </a:r>
            <a:endParaRPr lang="en-US" altLang="zh-CN" sz="1600" dirty="0">
              <a:latin typeface="黑体" panose="02010609060101010101" pitchFamily="49" charset="-122"/>
              <a:ea typeface="黑体" panose="02010609060101010101" pitchFamily="49" charset="-122"/>
            </a:endParaRPr>
          </a:p>
          <a:p>
            <a:pPr indent="360045">
              <a:lnSpc>
                <a:spcPct val="150000"/>
              </a:lnSpc>
            </a:pP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一种方法是将数据集分成两个子集：</a:t>
            </a:r>
            <a:endParaRPr lang="zh-CN" altLang="en-US" sz="1600" dirty="0">
              <a:latin typeface="黑体" panose="02010609060101010101" pitchFamily="49" charset="-122"/>
              <a:ea typeface="黑体" panose="02010609060101010101" pitchFamily="49" charset="-122"/>
            </a:endParaRPr>
          </a:p>
          <a:p>
            <a:pPr indent="360045">
              <a:lnSpc>
                <a:spcPct val="150000"/>
              </a:lnSpc>
            </a:pPr>
            <a:r>
              <a:rPr lang="en-US" altLang="zh-CN" sz="1600" dirty="0">
                <a:latin typeface="黑体" panose="02010609060101010101" pitchFamily="49" charset="-122"/>
                <a:ea typeface="黑体" panose="02010609060101010101" pitchFamily="49" charset="-122"/>
              </a:rPr>
              <a:t>	</a:t>
            </a:r>
            <a:r>
              <a:rPr lang="zh-CN" altLang="en-US" sz="1600" b="1" dirty="0">
                <a:solidFill>
                  <a:srgbClr val="FF0000"/>
                </a:solidFill>
                <a:latin typeface="黑体" panose="02010609060101010101" pitchFamily="49" charset="-122"/>
                <a:ea typeface="黑体" panose="02010609060101010101" pitchFamily="49" charset="-122"/>
              </a:rPr>
              <a:t>训练集</a:t>
            </a:r>
            <a:r>
              <a:rPr lang="zh-CN" altLang="en-US" sz="1600" dirty="0">
                <a:latin typeface="黑体" panose="02010609060101010101" pitchFamily="49" charset="-122"/>
                <a:ea typeface="黑体" panose="02010609060101010101" pitchFamily="49" charset="-122"/>
              </a:rPr>
              <a:t> </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用于训练模型的子集</a:t>
            </a:r>
            <a:endParaRPr lang="zh-CN" altLang="en-US" sz="1600" dirty="0">
              <a:latin typeface="黑体" panose="02010609060101010101" pitchFamily="49" charset="-122"/>
              <a:ea typeface="黑体" panose="02010609060101010101" pitchFamily="49" charset="-122"/>
            </a:endParaRPr>
          </a:p>
          <a:p>
            <a:pPr indent="360045">
              <a:lnSpc>
                <a:spcPct val="150000"/>
              </a:lnSpc>
            </a:pPr>
            <a:r>
              <a:rPr lang="en-US" altLang="zh-CN" sz="1600" dirty="0">
                <a:latin typeface="黑体" panose="02010609060101010101" pitchFamily="49" charset="-122"/>
                <a:ea typeface="黑体" panose="02010609060101010101" pitchFamily="49" charset="-122"/>
              </a:rPr>
              <a:t>	</a:t>
            </a:r>
            <a:r>
              <a:rPr lang="zh-CN" altLang="en-US" sz="1600" b="1" dirty="0">
                <a:solidFill>
                  <a:srgbClr val="FF0000"/>
                </a:solidFill>
                <a:latin typeface="黑体" panose="02010609060101010101" pitchFamily="49" charset="-122"/>
                <a:ea typeface="黑体" panose="02010609060101010101" pitchFamily="49" charset="-122"/>
              </a:rPr>
              <a:t>测试集</a:t>
            </a:r>
            <a:r>
              <a:rPr lang="zh-CN" altLang="en-US" sz="1600" b="1" dirty="0">
                <a:latin typeface="黑体" panose="02010609060101010101" pitchFamily="49" charset="-122"/>
                <a:ea typeface="黑体" panose="02010609060101010101" pitchFamily="49" charset="-122"/>
              </a:rPr>
              <a:t> </a:t>
            </a: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用于测试模型的子集</a:t>
            </a:r>
            <a:endParaRPr lang="en-US" altLang="zh-CN" sz="1600" dirty="0">
              <a:latin typeface="黑体" panose="02010609060101010101" pitchFamily="49" charset="-122"/>
              <a:ea typeface="黑体" panose="02010609060101010101" pitchFamily="49" charset="-122"/>
            </a:endParaRPr>
          </a:p>
          <a:p>
            <a:pPr indent="360045">
              <a:lnSpc>
                <a:spcPct val="150000"/>
              </a:lnSpc>
            </a:pP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通常，在</a:t>
            </a:r>
            <a:r>
              <a:rPr lang="zh-CN" altLang="en-US" sz="1600" dirty="0">
                <a:solidFill>
                  <a:srgbClr val="FF0000"/>
                </a:solidFill>
                <a:latin typeface="黑体" panose="02010609060101010101" pitchFamily="49" charset="-122"/>
                <a:ea typeface="黑体" panose="02010609060101010101" pitchFamily="49" charset="-122"/>
              </a:rPr>
              <a:t>测试集</a:t>
            </a:r>
            <a:r>
              <a:rPr lang="zh-CN" altLang="en-US" sz="1600" dirty="0">
                <a:latin typeface="黑体" panose="02010609060101010101" pitchFamily="49" charset="-122"/>
                <a:ea typeface="黑体" panose="02010609060101010101" pitchFamily="49" charset="-122"/>
              </a:rPr>
              <a:t>上表现是否良好是衡量能否在新数据上表现良好的有用指标，前提是：</a:t>
            </a:r>
            <a:endParaRPr lang="zh-CN" altLang="en-US" sz="1600" dirty="0">
              <a:latin typeface="黑体" panose="02010609060101010101" pitchFamily="49" charset="-122"/>
              <a:ea typeface="黑体" panose="02010609060101010101" pitchFamily="49" charset="-122"/>
            </a:endParaRPr>
          </a:p>
          <a:p>
            <a:pPr indent="360045">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solidFill>
                  <a:schemeClr val="accent1"/>
                </a:solidFill>
                <a:latin typeface="黑体" panose="02010609060101010101" pitchFamily="49" charset="-122"/>
                <a:ea typeface="黑体" panose="02010609060101010101" pitchFamily="49" charset="-122"/>
              </a:rPr>
              <a:t>测试集足够大</a:t>
            </a:r>
            <a:endParaRPr lang="zh-CN" altLang="en-US" sz="1600" dirty="0">
              <a:solidFill>
                <a:schemeClr val="accent1"/>
              </a:solidFill>
              <a:latin typeface="黑体" panose="02010609060101010101" pitchFamily="49" charset="-122"/>
              <a:ea typeface="黑体" panose="02010609060101010101" pitchFamily="49" charset="-122"/>
            </a:endParaRPr>
          </a:p>
          <a:p>
            <a:pPr indent="360045">
              <a:lnSpc>
                <a:spcPct val="150000"/>
              </a:lnSpc>
            </a:pPr>
            <a:r>
              <a:rPr lang="en-US" altLang="zh-CN" sz="1600" dirty="0">
                <a:latin typeface="黑体" panose="02010609060101010101" pitchFamily="49" charset="-122"/>
                <a:ea typeface="黑体" panose="02010609060101010101" pitchFamily="49" charset="-122"/>
              </a:rPr>
              <a:t>	</a:t>
            </a:r>
            <a:r>
              <a:rPr lang="zh-CN" altLang="en-US" sz="1600" dirty="0">
                <a:solidFill>
                  <a:schemeClr val="accent1"/>
                </a:solidFill>
                <a:latin typeface="黑体" panose="02010609060101010101" pitchFamily="49" charset="-122"/>
                <a:ea typeface="黑体" panose="02010609060101010101" pitchFamily="49" charset="-122"/>
              </a:rPr>
              <a:t>不会反复使用相同的测试集来作假</a:t>
            </a:r>
            <a:endParaRPr lang="zh-CN" altLang="en-US" sz="1600" dirty="0">
              <a:solidFill>
                <a:schemeClr val="accent1"/>
              </a:solidFill>
              <a:latin typeface="黑体" panose="02010609060101010101" pitchFamily="49" charset="-122"/>
              <a:ea typeface="黑体" panose="02010609060101010101" pitchFamily="49" charset="-122"/>
            </a:endParaRPr>
          </a:p>
          <a:p>
            <a:pPr indent="360045">
              <a:lnSpc>
                <a:spcPct val="150000"/>
              </a:lnSpc>
            </a:pPr>
            <a:endParaRPr lang="zh-CN" altLang="en-US"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数据集划分</a:t>
            </a:r>
            <a:endParaRPr lang="zh-CN" altLang="en-US"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工作流程</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1383957" y="1289979"/>
            <a:ext cx="6271803" cy="33607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37922" y="1179805"/>
            <a:ext cx="8537310" cy="1987852"/>
          </a:xfrm>
          <a:prstGeom prst="rect">
            <a:avLst/>
          </a:prstGeom>
          <a:noFill/>
        </p:spPr>
        <p:txBody>
          <a:bodyPr wrap="square" rtlCol="0">
            <a:spAutoFit/>
          </a:bodyPr>
          <a:lstStyle/>
          <a:p>
            <a:pPr indent="360045">
              <a:lnSpc>
                <a:spcPct val="150000"/>
              </a:lnSpc>
            </a:pPr>
            <a:r>
              <a:rPr lang="zh-CN" altLang="en-US" sz="2000" b="1" dirty="0">
                <a:solidFill>
                  <a:srgbClr val="FF0000"/>
                </a:solidFill>
                <a:latin typeface="黑体" panose="02010609060101010101" pitchFamily="49" charset="-122"/>
                <a:ea typeface="黑体" panose="02010609060101010101" pitchFamily="49" charset="-122"/>
              </a:rPr>
              <a:t>思考：</a:t>
            </a:r>
            <a:endParaRPr lang="en-US" altLang="zh-CN" sz="2000" b="1" dirty="0">
              <a:solidFill>
                <a:srgbClr val="FF0000"/>
              </a:solidFill>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使用测试集和训练集来推动模型开发</a:t>
            </a:r>
            <a:r>
              <a:rPr lang="zh-CN" altLang="en-US" sz="1600" b="1" dirty="0">
                <a:solidFill>
                  <a:srgbClr val="FF0000"/>
                </a:solidFill>
                <a:latin typeface="黑体" panose="02010609060101010101" pitchFamily="49" charset="-122"/>
                <a:ea typeface="黑体" panose="02010609060101010101" pitchFamily="49" charset="-122"/>
              </a:rPr>
              <a:t>迭代</a:t>
            </a:r>
            <a:r>
              <a:rPr lang="zh-CN" altLang="en-US" sz="1600" dirty="0">
                <a:latin typeface="黑体" panose="02010609060101010101" pitchFamily="49" charset="-122"/>
                <a:ea typeface="黑体" panose="02010609060101010101" pitchFamily="49" charset="-122"/>
              </a:rPr>
              <a:t>的流程。</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在每次迭代时，都会对训练数据进行训练并评估测试数据，并以基于测试数据的评估结果为指导来选择和更改各种</a:t>
            </a:r>
            <a:r>
              <a:rPr lang="zh-CN" altLang="en-US" sz="1600" b="1" dirty="0">
                <a:solidFill>
                  <a:schemeClr val="accent1"/>
                </a:solidFill>
                <a:latin typeface="黑体" panose="02010609060101010101" pitchFamily="49" charset="-122"/>
                <a:ea typeface="黑体" panose="02010609060101010101" pitchFamily="49" charset="-122"/>
              </a:rPr>
              <a:t>模型超参数</a:t>
            </a:r>
            <a:r>
              <a:rPr lang="zh-CN" altLang="en-US" sz="1600" dirty="0">
                <a:latin typeface="黑体" panose="02010609060101010101" pitchFamily="49" charset="-122"/>
                <a:ea typeface="黑体" panose="02010609060101010101" pitchFamily="49" charset="-122"/>
              </a:rPr>
              <a:t>，例如学习速率和特征。这种方法是否存在问题？</a:t>
            </a:r>
            <a:endParaRPr lang="en-US" altLang="zh-CN" sz="1600" dirty="0">
              <a:latin typeface="黑体" panose="02010609060101010101" pitchFamily="49" charset="-122"/>
              <a:ea typeface="黑体" panose="02010609060101010101" pitchFamily="49" charset="-122"/>
            </a:endParaRPr>
          </a:p>
          <a:p>
            <a:pPr indent="360045">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有没有什么问题？</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5" name="矩形 4"/>
          <p:cNvSpPr/>
          <p:nvPr/>
        </p:nvSpPr>
        <p:spPr>
          <a:xfrm>
            <a:off x="585075" y="3322841"/>
            <a:ext cx="7643004" cy="458908"/>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indent="360045">
              <a:lnSpc>
                <a:spcPct val="150000"/>
              </a:lnSpc>
            </a:pPr>
            <a:r>
              <a:rPr lang="zh-CN" altLang="en-US" dirty="0">
                <a:latin typeface="微软雅黑" panose="020B0503020204020204" pitchFamily="34" charset="-122"/>
                <a:ea typeface="微软雅黑" panose="020B0503020204020204" pitchFamily="34" charset="-122"/>
              </a:rPr>
              <a:t>多次重复执行该流程可能导致模型不知不觉地拟合了特定测试集的特性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537310" cy="403957"/>
          </a:xfrm>
          <a:prstGeom prst="rect">
            <a:avLst/>
          </a:prstGeom>
          <a:noFill/>
        </p:spPr>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通过将数据集划分为三个子集，可以大幅降低过拟合的发生几率：</a:t>
            </a:r>
            <a:endParaRPr lang="en-US" altLang="zh-CN" sz="16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新的数据划分</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9" name="文本框 8"/>
          <p:cNvSpPr txBox="1"/>
          <p:nvPr/>
        </p:nvSpPr>
        <p:spPr>
          <a:xfrm>
            <a:off x="103416" y="3321267"/>
            <a:ext cx="8537310" cy="784830"/>
          </a:xfrm>
          <a:prstGeom prst="rect">
            <a:avLst/>
          </a:prstGeom>
          <a:noFill/>
        </p:spPr>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使用</a:t>
            </a:r>
            <a:r>
              <a:rPr lang="zh-CN" altLang="en-US" sz="1600" b="1" dirty="0">
                <a:solidFill>
                  <a:srgbClr val="FF0000"/>
                </a:solidFill>
                <a:latin typeface="黑体" panose="02010609060101010101" pitchFamily="49" charset="-122"/>
                <a:ea typeface="黑体" panose="02010609060101010101" pitchFamily="49" charset="-122"/>
              </a:rPr>
              <a:t>验证集</a:t>
            </a:r>
            <a:r>
              <a:rPr lang="zh-CN" altLang="en-US" sz="1600" dirty="0">
                <a:latin typeface="黑体" panose="02010609060101010101" pitchFamily="49" charset="-122"/>
                <a:ea typeface="黑体" panose="02010609060101010101" pitchFamily="49" charset="-122"/>
              </a:rPr>
              <a:t>评估训练集的效果。</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在模型“通过”验证集之后，使用测试集再次检查评估结果</a:t>
            </a:r>
            <a:endParaRPr lang="zh-CN" altLang="en-US" sz="16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1279874" y="2072596"/>
            <a:ext cx="6584251" cy="9983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新的工作流程</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252812" y="1273569"/>
            <a:ext cx="6607113" cy="329974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2445" y="2039643"/>
            <a:ext cx="6724806" cy="646331"/>
          </a:xfrm>
          <a:prstGeom prst="rect">
            <a:avLst/>
          </a:prstGeom>
          <a:noFill/>
        </p:spPr>
        <p:txBody>
          <a:bodyPr wrap="square" rtlCol="0">
            <a:spAutoFit/>
          </a:bodyPr>
          <a:lstStyle/>
          <a:p>
            <a:pPr algn="ctr"/>
            <a:r>
              <a:rPr lang="en-US" altLang="zh-CN"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MNIST</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手写数字识别问题</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监督式机器学习</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788" y="435284"/>
            <a:ext cx="6283156" cy="461665"/>
          </a:xfrm>
          <a:prstGeom prst="rect">
            <a:avLst/>
          </a:prstGeom>
          <a:noFill/>
        </p:spPr>
        <p:txBody>
          <a:bodyPr wrap="square" rtlCol="0">
            <a:spAutoFit/>
          </a:bodyPr>
          <a:lstStyle/>
          <a:p>
            <a:r>
              <a:rPr lang="en-US"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MNIST</a:t>
            </a:r>
            <a:r>
              <a:rPr lang="zh-CN" altLang="zh-CN"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手写数字识别：分类</a:t>
            </a:r>
            <a:r>
              <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问题</a:t>
            </a:r>
            <a:endParaRPr lang="zh-CN" altLang="en-US" sz="24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4492669" y="1100727"/>
            <a:ext cx="4113981" cy="1871538"/>
          </a:xfrm>
          <a:prstGeom prst="rect">
            <a:avLst/>
          </a:prstGeom>
        </p:spPr>
      </p:pic>
      <p:pic>
        <p:nvPicPr>
          <p:cNvPr id="3" name="图片 2"/>
          <p:cNvPicPr>
            <a:picLocks noChangeAspect="1"/>
          </p:cNvPicPr>
          <p:nvPr/>
        </p:nvPicPr>
        <p:blipFill>
          <a:blip r:embed="rId2"/>
          <a:stretch>
            <a:fillRect/>
          </a:stretch>
        </p:blipFill>
        <p:spPr>
          <a:xfrm>
            <a:off x="4492668" y="3115147"/>
            <a:ext cx="4113981" cy="1855251"/>
          </a:xfrm>
          <a:prstGeom prst="rect">
            <a:avLst/>
          </a:prstGeom>
        </p:spPr>
      </p:pic>
      <p:pic>
        <p:nvPicPr>
          <p:cNvPr id="7" name="图片 6"/>
          <p:cNvPicPr>
            <a:picLocks noChangeAspect="1"/>
          </p:cNvPicPr>
          <p:nvPr/>
        </p:nvPicPr>
        <p:blipFill>
          <a:blip r:embed="rId3"/>
          <a:stretch>
            <a:fillRect/>
          </a:stretch>
        </p:blipFill>
        <p:spPr>
          <a:xfrm>
            <a:off x="295813" y="1100727"/>
            <a:ext cx="3805466" cy="37982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85037" y="3299165"/>
            <a:ext cx="3687706" cy="461665"/>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训练集 </a:t>
            </a:r>
            <a:r>
              <a:rPr lang="en-US" altLang="zh-CN" sz="1600" dirty="0" smtClean="0">
                <a:latin typeface="黑体" panose="02010609060101010101" pitchFamily="49" charset="-122"/>
                <a:ea typeface="黑体" panose="02010609060101010101" pitchFamily="49" charset="-122"/>
              </a:rPr>
              <a:t>60000  </a:t>
            </a:r>
            <a:r>
              <a:rPr lang="zh-CN" altLang="en-US" sz="1600" dirty="0" smtClean="0">
                <a:latin typeface="黑体" panose="02010609060101010101" pitchFamily="49" charset="-122"/>
                <a:ea typeface="黑体" panose="02010609060101010101" pitchFamily="49" charset="-122"/>
              </a:rPr>
              <a:t>测试</a:t>
            </a:r>
            <a:r>
              <a:rPr lang="zh-CN" altLang="en-US" sz="1600" dirty="0">
                <a:latin typeface="黑体" panose="02010609060101010101" pitchFamily="49" charset="-122"/>
                <a:ea typeface="黑体" panose="02010609060101010101" pitchFamily="49" charset="-122"/>
              </a:rPr>
              <a:t>集 </a:t>
            </a:r>
            <a:r>
              <a:rPr lang="en-US" altLang="zh-CN" sz="1600" dirty="0">
                <a:latin typeface="黑体" panose="02010609060101010101" pitchFamily="49" charset="-122"/>
                <a:ea typeface="黑体" panose="02010609060101010101" pitchFamily="49" charset="-122"/>
              </a:rPr>
              <a:t>10000</a:t>
            </a:r>
            <a:endParaRPr lang="zh-CN" altLang="en-US" sz="16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latin typeface="黑体" panose="02010609060101010101" pitchFamily="49" charset="-122"/>
                <a:ea typeface="黑体" panose="02010609060101010101" pitchFamily="49" charset="-122"/>
              </a:rPr>
              <a:t>MNIST</a:t>
            </a:r>
            <a:r>
              <a:rPr lang="zh-CN" altLang="en-US" sz="2400" b="1" dirty="0">
                <a:solidFill>
                  <a:schemeClr val="accent1"/>
                </a:solidFill>
                <a:latin typeface="黑体" panose="02010609060101010101" pitchFamily="49" charset="-122"/>
                <a:ea typeface="黑体" panose="02010609060101010101" pitchFamily="49" charset="-122"/>
              </a:rPr>
              <a:t>手写数字识别数据集</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512278" y="1262336"/>
            <a:ext cx="7886700" cy="1323439"/>
          </a:xfrm>
          <a:prstGeom prst="rect">
            <a:avLst/>
          </a:prstGeom>
        </p:spPr>
        <p:txBody>
          <a:bodyPr wrap="square">
            <a:spAutoFit/>
          </a:bodyPr>
          <a:lstStyle/>
          <a:p>
            <a:r>
              <a:rPr lang="zh-CN" altLang="en-US" sz="1600" b="1" dirty="0">
                <a:solidFill>
                  <a:srgbClr val="FF0000"/>
                </a:solidFill>
                <a:latin typeface="黑体" panose="02010609060101010101" pitchFamily="49" charset="-122"/>
                <a:ea typeface="黑体" panose="02010609060101010101" pitchFamily="49" charset="-122"/>
              </a:rPr>
              <a:t>MNIST 数据集</a:t>
            </a:r>
            <a:r>
              <a:rPr lang="zh-CN" altLang="en-US" sz="1600" dirty="0">
                <a:latin typeface="黑体" panose="02010609060101010101" pitchFamily="49" charset="-122"/>
                <a:ea typeface="黑体" panose="02010609060101010101" pitchFamily="49" charset="-122"/>
              </a:rPr>
              <a:t>来自美国国家标准与技术研究所, National Institute of Standards and Technology (NIST). </a:t>
            </a:r>
            <a:endParaRPr lang="en-US" altLang="zh-CN" sz="1600" dirty="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zh-CN" altLang="en-US" sz="1600" dirty="0">
                <a:latin typeface="黑体" panose="02010609060101010101" pitchFamily="49" charset="-122"/>
                <a:ea typeface="黑体" panose="02010609060101010101" pitchFamily="49" charset="-122"/>
              </a:rPr>
              <a:t>数据集由来自 250 个不同人手写的数字构成, 其中 50% 是高中学生, 50% 来自人口普查局 (the Census Bureau) 的工作人员</a:t>
            </a:r>
            <a:endParaRPr lang="zh-CN" altLang="en-US" sz="1600" dirty="0">
              <a:latin typeface="黑体" panose="02010609060101010101" pitchFamily="49" charset="-122"/>
              <a:ea typeface="黑体" panose="02010609060101010101" pitchFamily="49" charset="-122"/>
            </a:endParaRPr>
          </a:p>
        </p:txBody>
      </p:sp>
      <p:sp>
        <p:nvSpPr>
          <p:cNvPr id="5" name="矩形 4"/>
          <p:cNvSpPr/>
          <p:nvPr/>
        </p:nvSpPr>
        <p:spPr>
          <a:xfrm>
            <a:off x="484146" y="4243389"/>
            <a:ext cx="7944209" cy="583565"/>
          </a:xfrm>
          <a:prstGeom prst="rect">
            <a:avLst/>
          </a:prstGeom>
        </p:spPr>
        <p:txBody>
          <a:bodyPr wrap="square">
            <a:spAutoFit/>
          </a:bodyPr>
          <a:p>
            <a:r>
              <a:rPr lang="zh-CN" altLang="en-US" sz="1600" dirty="0">
                <a:latin typeface="黑体" panose="02010609060101010101" pitchFamily="49" charset="-122"/>
                <a:ea typeface="黑体" panose="02010609060101010101" pitchFamily="49" charset="-122"/>
              </a:rPr>
              <a:t>MNIST 数据集可在 </a:t>
            </a:r>
            <a:r>
              <a:rPr lang="zh-CN" altLang="en-US" sz="1600" dirty="0">
                <a:latin typeface="黑体" panose="02010609060101010101" pitchFamily="49" charset="-122"/>
                <a:ea typeface="黑体" panose="02010609060101010101" pitchFamily="49" charset="-122"/>
                <a:hlinkClick r:id="rId1"/>
              </a:rPr>
              <a:t>http://yann.lecun.com/exdb/mnist/</a:t>
            </a:r>
            <a:r>
              <a:rPr lang="zh-CN" altLang="en-US" sz="1600" dirty="0">
                <a:latin typeface="黑体" panose="02010609060101010101" pitchFamily="49" charset="-122"/>
                <a:ea typeface="黑体" panose="02010609060101010101" pitchFamily="49" charset="-122"/>
              </a:rPr>
              <a:t>  获取</a:t>
            </a:r>
            <a:endParaRPr lang="en-US" altLang="zh-CN" sz="1600" dirty="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44750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具体看一幅</a:t>
            </a:r>
            <a:r>
              <a:rPr lang="en-US" altLang="zh-CN" sz="2400" b="1" dirty="0">
                <a:solidFill>
                  <a:schemeClr val="accent1"/>
                </a:solidFill>
                <a:latin typeface="黑体" panose="02010609060101010101" pitchFamily="49" charset="-122"/>
                <a:ea typeface="黑体" panose="02010609060101010101" pitchFamily="49" charset="-122"/>
              </a:rPr>
              <a:t>image</a:t>
            </a:r>
            <a:r>
              <a:rPr lang="zh-CN" altLang="en-US" sz="2400" b="1" dirty="0">
                <a:solidFill>
                  <a:schemeClr val="accent1"/>
                </a:solidFill>
                <a:latin typeface="黑体" panose="02010609060101010101" pitchFamily="49" charset="-122"/>
                <a:ea typeface="黑体" panose="02010609060101010101" pitchFamily="49" charset="-122"/>
              </a:rPr>
              <a:t>的数据</a:t>
            </a:r>
            <a:endParaRPr lang="en-US" altLang="zh-CN" sz="2400" b="1" dirty="0">
              <a:solidFill>
                <a:schemeClr val="accent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571141" y="996811"/>
            <a:ext cx="7309743" cy="38495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53432" y="1694587"/>
            <a:ext cx="6724806" cy="1754326"/>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从</a:t>
            </a:r>
            <a:r>
              <a:rPr lang="zh-CN" altLang="en-US" sz="3600" b="1" dirty="0">
                <a:solidFill>
                  <a:schemeClr val="accent6"/>
                </a:solidFill>
                <a:latin typeface="黑体" panose="02010609060101010101" pitchFamily="49" charset="-122"/>
                <a:ea typeface="黑体" panose="02010609060101010101" pitchFamily="49" charset="-122"/>
                <a:cs typeface="Times New Roman" panose="02020603050405020304" pitchFamily="18" charset="0"/>
              </a:rPr>
              <a:t>预测问题</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到</a:t>
            </a:r>
            <a:r>
              <a:rPr lang="zh-CN" altLang="en-US"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分类问题</a:t>
            </a:r>
            <a:endParaRPr lang="en-US" altLang="zh-CN"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a:p>
            <a:pPr algn="ctr"/>
            <a:endParaRPr lang="en-US" altLang="zh-CN" sz="3600" b="1" dirty="0">
              <a:solidFill>
                <a:schemeClr val="accent6"/>
              </a:solidFill>
              <a:latin typeface="黑体" panose="02010609060101010101" pitchFamily="49" charset="-122"/>
              <a:ea typeface="黑体" panose="02010609060101010101" pitchFamily="49" charset="-122"/>
              <a:cs typeface="Times New Roman" panose="02020603050405020304" pitchFamily="18" charset="0"/>
            </a:endParaRPr>
          </a:p>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从</a:t>
            </a:r>
            <a:r>
              <a:rPr lang="zh-CN" altLang="en-US" sz="3600" b="1" dirty="0">
                <a:solidFill>
                  <a:schemeClr val="accent6"/>
                </a:solidFill>
                <a:latin typeface="黑体" panose="02010609060101010101" pitchFamily="49" charset="-122"/>
                <a:ea typeface="黑体" panose="02010609060101010101" pitchFamily="49" charset="-122"/>
                <a:cs typeface="Times New Roman" panose="02020603050405020304" pitchFamily="18" charset="0"/>
              </a:rPr>
              <a:t>线性回归</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到</a:t>
            </a:r>
            <a:r>
              <a:rPr lang="zh-CN" altLang="en-US"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逻辑回归</a:t>
            </a:r>
            <a:endParaRPr lang="zh-CN" altLang="en-US" sz="3600" b="1" dirty="0">
              <a:solidFill>
                <a:srgbClr val="FF0000"/>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逻辑回归</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5667" y="996811"/>
            <a:ext cx="8537310" cy="1156855"/>
          </a:xfrm>
          <a:prstGeom prst="rect">
            <a:avLst/>
          </a:prstGeom>
          <a:noFill/>
        </p:spPr>
        <p:txBody>
          <a:bodyPr wrap="square" rtlCol="0">
            <a:spAutoFit/>
          </a:bodyPr>
          <a:lstStyle/>
          <a:p>
            <a:pPr indent="360045">
              <a:lnSpc>
                <a:spcPct val="150000"/>
              </a:lnSpc>
            </a:pPr>
            <a:r>
              <a:rPr lang="zh-CN" altLang="en-US" sz="1600" dirty="0">
                <a:latin typeface="微软雅黑" panose="020B0503020204020204" pitchFamily="34" charset="-122"/>
                <a:ea typeface="微软雅黑" panose="020B0503020204020204" pitchFamily="34" charset="-122"/>
              </a:rPr>
              <a:t>许多问题的预测结果是一个在连续空间的数值，比如房价预测问题，可以用线性模型来描述：</a:t>
            </a:r>
            <a:endParaRPr lang="en-US" altLang="zh-CN" sz="1600" dirty="0">
              <a:latin typeface="微软雅黑" panose="020B0503020204020204" pitchFamily="34" charset="-122"/>
              <a:ea typeface="微软雅黑" panose="020B0503020204020204" pitchFamily="34" charset="-122"/>
            </a:endParaRPr>
          </a:p>
          <a:p>
            <a:pPr indent="360045">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逻辑回归</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5" name="矩形 4"/>
          <p:cNvSpPr/>
          <p:nvPr/>
        </p:nvSpPr>
        <p:spPr>
          <a:xfrm>
            <a:off x="95667" y="2026607"/>
            <a:ext cx="8419683" cy="1526187"/>
          </a:xfrm>
          <a:prstGeom prst="rect">
            <a:avLst/>
          </a:prstGeom>
        </p:spPr>
        <p:txBody>
          <a:bodyPr wrap="square">
            <a:spAutoFit/>
          </a:bodyPr>
          <a:lstStyle/>
          <a:p>
            <a:pPr indent="360045">
              <a:lnSpc>
                <a:spcPct val="150000"/>
              </a:lnSpc>
            </a:pPr>
            <a:r>
              <a:rPr lang="zh-CN" altLang="en-US" sz="1600" dirty="0">
                <a:latin typeface="微软雅黑" panose="020B0503020204020204" pitchFamily="34" charset="-122"/>
                <a:ea typeface="微软雅黑" panose="020B0503020204020204" pitchFamily="34" charset="-122"/>
              </a:rPr>
              <a:t>但也有很多场景需要输出的是</a:t>
            </a:r>
            <a:r>
              <a:rPr lang="zh-CN" altLang="en-US" sz="1600" dirty="0">
                <a:solidFill>
                  <a:srgbClr val="C00000"/>
                </a:solidFill>
                <a:latin typeface="微软雅黑" panose="020B0503020204020204" pitchFamily="34" charset="-122"/>
                <a:ea typeface="微软雅黑" panose="020B0503020204020204" pitchFamily="34" charset="-122"/>
              </a:rPr>
              <a:t>概率估算值</a:t>
            </a:r>
            <a:r>
              <a:rPr lang="zh-CN" altLang="en-US" sz="1600" dirty="0">
                <a:latin typeface="微软雅黑" panose="020B0503020204020204" pitchFamily="34" charset="-122"/>
                <a:ea typeface="微软雅黑" panose="020B0503020204020204" pitchFamily="34" charset="-122"/>
              </a:rPr>
              <a:t>，例如：</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根据邮件内容判断是垃圾邮件的可能性</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根据医学影像判断肿瘤是恶性的可能性</a:t>
            </a:r>
            <a:endParaRPr lang="en-US" altLang="zh-CN" sz="16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手写数字分别是 </a:t>
            </a:r>
            <a:r>
              <a:rPr lang="en-US" altLang="zh-CN" sz="1600" dirty="0">
                <a:latin typeface="微软雅黑" panose="020B0503020204020204" pitchFamily="34" charset="-122"/>
                <a:ea typeface="微软雅黑" panose="020B0503020204020204" pitchFamily="34" charset="-122"/>
              </a:rPr>
              <a:t>0</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的可能性（概率）</a:t>
            </a:r>
            <a:endParaRPr lang="en-US" altLang="zh-CN" sz="1600" dirty="0">
              <a:latin typeface="微软雅黑" panose="020B0503020204020204" pitchFamily="34" charset="-122"/>
              <a:ea typeface="微软雅黑" panose="020B0503020204020204" pitchFamily="34" charset="-122"/>
            </a:endParaRPr>
          </a:p>
        </p:txBody>
      </p:sp>
      <p:sp>
        <p:nvSpPr>
          <p:cNvPr id="6" name="矩形 5"/>
          <p:cNvSpPr/>
          <p:nvPr/>
        </p:nvSpPr>
        <p:spPr>
          <a:xfrm>
            <a:off x="95667" y="3552794"/>
            <a:ext cx="8460450" cy="1156855"/>
          </a:xfrm>
          <a:prstGeom prst="rect">
            <a:avLst/>
          </a:prstGeom>
        </p:spPr>
        <p:txBody>
          <a:bodyPr wrap="square">
            <a:spAutoFit/>
          </a:bodyPr>
          <a:lstStyle/>
          <a:p>
            <a:pPr indent="360045">
              <a:lnSpc>
                <a:spcPct val="150000"/>
              </a:lnSpc>
            </a:pPr>
            <a:r>
              <a:rPr lang="zh-CN" altLang="en-US" sz="1600" dirty="0">
                <a:latin typeface="微软雅黑" panose="020B0503020204020204" pitchFamily="34" charset="-122"/>
                <a:ea typeface="微软雅黑" panose="020B0503020204020204" pitchFamily="34" charset="-122"/>
              </a:rPr>
              <a:t>这时需要将预测输出值控制在 </a:t>
            </a:r>
            <a:r>
              <a:rPr lang="en-US" altLang="zh-CN" sz="1600" dirty="0">
                <a:solidFill>
                  <a:srgbClr val="C00000"/>
                </a:solidFill>
                <a:latin typeface="微软雅黑" panose="020B0503020204020204" pitchFamily="34" charset="-122"/>
                <a:ea typeface="微软雅黑" panose="020B0503020204020204" pitchFamily="34" charset="-122"/>
              </a:rPr>
              <a:t>[0</a:t>
            </a:r>
            <a:r>
              <a:rPr lang="zh-CN" altLang="en-US" sz="1600" dirty="0">
                <a:solidFill>
                  <a:srgbClr val="C00000"/>
                </a:solidFill>
                <a:latin typeface="微软雅黑" panose="020B0503020204020204" pitchFamily="34" charset="-122"/>
                <a:ea typeface="微软雅黑" panose="020B0503020204020204" pitchFamily="34" charset="-122"/>
              </a:rPr>
              <a:t>，</a:t>
            </a:r>
            <a:r>
              <a:rPr lang="en-US" altLang="zh-CN" sz="1600" dirty="0">
                <a:solidFill>
                  <a:srgbClr val="C00000"/>
                </a:solidFill>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区间内</a:t>
            </a:r>
            <a:endParaRPr lang="en-US" altLang="zh-CN" sz="1600" dirty="0">
              <a:latin typeface="微软雅黑" panose="020B0503020204020204" pitchFamily="34" charset="-122"/>
              <a:ea typeface="微软雅黑" panose="020B0503020204020204" pitchFamily="34" charset="-122"/>
            </a:endParaRPr>
          </a:p>
          <a:p>
            <a:pPr indent="360045">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二元分类问题</a:t>
            </a:r>
            <a:r>
              <a:rPr lang="zh-CN" altLang="en-US" sz="1600" dirty="0">
                <a:latin typeface="微软雅黑" panose="020B0503020204020204" pitchFamily="34" charset="-122"/>
                <a:ea typeface="微软雅黑" panose="020B0503020204020204" pitchFamily="34" charset="-122"/>
              </a:rPr>
              <a:t>的目标是正确预测两个可能的标签中的一个</a:t>
            </a:r>
            <a:endParaRPr lang="zh-CN" altLang="en-US" sz="1600" dirty="0">
              <a:latin typeface="微软雅黑" panose="020B0503020204020204" pitchFamily="34" charset="-122"/>
              <a:ea typeface="微软雅黑" panose="020B0503020204020204" pitchFamily="34" charset="-122"/>
            </a:endParaRPr>
          </a:p>
          <a:p>
            <a:pPr indent="360045">
              <a:lnSpc>
                <a:spcPct val="150000"/>
              </a:lnSpc>
            </a:pPr>
            <a:r>
              <a:rPr lang="zh-CN" altLang="en-US" sz="1600" b="1" dirty="0">
                <a:solidFill>
                  <a:srgbClr val="FF0000"/>
                </a:solidFill>
                <a:latin typeface="微软雅黑" panose="020B0503020204020204" pitchFamily="34" charset="-122"/>
                <a:ea typeface="微软雅黑" panose="020B0503020204020204" pitchFamily="34" charset="-122"/>
              </a:rPr>
              <a:t>逻辑回归</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Logistic Regression</a:t>
            </a:r>
            <a:r>
              <a:rPr lang="zh-CN" altLang="en-US" sz="1600" dirty="0">
                <a:latin typeface="微软雅黑" panose="020B0503020204020204" pitchFamily="34" charset="-122"/>
                <a:ea typeface="微软雅黑" panose="020B0503020204020204" pitchFamily="34" charset="-122"/>
              </a:rPr>
              <a:t>）可以用于处理这类问题</a:t>
            </a:r>
            <a:endParaRPr lang="en-US" altLang="zh-CN" sz="16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975405" y="1608711"/>
                <a:ext cx="4878002" cy="338554"/>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rtlCol="0">
                <a:spAutoFit/>
              </a:bodyPr>
              <a:lstStyle/>
              <a:p>
                <a14:m>
                  <m:oMath xmlns:m="http://schemas.openxmlformats.org/officeDocument/2006/math">
                    <m:r>
                      <a:rPr lang="en-US" altLang="zh-CN" sz="2200" b="0" i="1" smtClean="0">
                        <a:solidFill>
                          <a:schemeClr val="bg1"/>
                        </a:solidFill>
                        <a:latin typeface="Cambria Math" panose="02040503050406030204" pitchFamily="18" charset="0"/>
                      </a:rPr>
                      <m:t>𝑌</m:t>
                    </m:r>
                    <m:r>
                      <a:rPr lang="en-US" altLang="zh-CN" sz="2200" b="0" i="1" smtClean="0">
                        <a:solidFill>
                          <a:schemeClr val="bg1"/>
                        </a:solidFill>
                        <a:latin typeface="Cambria Math" panose="02040503050406030204" pitchFamily="18" charset="0"/>
                      </a:rPr>
                      <m:t>=</m:t>
                    </m:r>
                    <m:sSub>
                      <m:sSubPr>
                        <m:ctrlPr>
                          <a:rPr lang="en-US" altLang="zh-CN" sz="2200" b="0" i="1" smtClean="0">
                            <a:solidFill>
                              <a:schemeClr val="bg1"/>
                            </a:solidFill>
                            <a:latin typeface="Cambria Math" panose="02040503050406030204" pitchFamily="18" charset="0"/>
                          </a:rPr>
                        </m:ctrlPr>
                      </m:sSubPr>
                      <m:e>
                        <m:r>
                          <a:rPr lang="en-US" altLang="zh-CN" sz="2200" b="0" i="1" smtClean="0">
                            <a:solidFill>
                              <a:schemeClr val="bg1"/>
                            </a:solidFill>
                            <a:latin typeface="Cambria Math" panose="02040503050406030204" pitchFamily="18" charset="0"/>
                          </a:rPr>
                          <m:t>𝑥</m:t>
                        </m:r>
                      </m:e>
                      <m:sub>
                        <m:r>
                          <a:rPr lang="en-US" altLang="zh-CN" sz="2200" b="0" i="1" smtClean="0">
                            <a:solidFill>
                              <a:schemeClr val="bg1"/>
                            </a:solidFill>
                            <a:latin typeface="Cambria Math" panose="02040503050406030204" pitchFamily="18" charset="0"/>
                          </a:rPr>
                          <m:t>1</m:t>
                        </m:r>
                      </m:sub>
                    </m:sSub>
                    <m:r>
                      <a:rPr lang="en-US" altLang="zh-CN" sz="2200" b="0" i="1" smtClean="0">
                        <a:solidFill>
                          <a:schemeClr val="bg1"/>
                        </a:solidFill>
                        <a:latin typeface="Cambria Math" panose="02040503050406030204" pitchFamily="18" charset="0"/>
                      </a:rPr>
                      <m:t>∗</m:t>
                    </m:r>
                    <m:sSub>
                      <m:sSubPr>
                        <m:ctrlPr>
                          <a:rPr lang="en-US" altLang="zh-CN" sz="2200" b="0" i="1" smtClean="0">
                            <a:solidFill>
                              <a:schemeClr val="bg1"/>
                            </a:solidFill>
                            <a:latin typeface="Cambria Math" panose="02040503050406030204" pitchFamily="18" charset="0"/>
                          </a:rPr>
                        </m:ctrlPr>
                      </m:sSubPr>
                      <m:e>
                        <m:r>
                          <a:rPr lang="en-US" altLang="zh-CN" sz="2200" b="0" i="1" smtClean="0">
                            <a:solidFill>
                              <a:schemeClr val="bg1"/>
                            </a:solidFill>
                            <a:latin typeface="Cambria Math" panose="02040503050406030204" pitchFamily="18" charset="0"/>
                          </a:rPr>
                          <m:t>𝑤</m:t>
                        </m:r>
                      </m:e>
                      <m:sub>
                        <m:r>
                          <a:rPr lang="en-US" altLang="zh-CN" sz="2200" b="0" i="1" smtClean="0">
                            <a:solidFill>
                              <a:schemeClr val="bg1"/>
                            </a:solidFill>
                            <a:latin typeface="Cambria Math" panose="02040503050406030204" pitchFamily="18" charset="0"/>
                          </a:rPr>
                          <m:t>1</m:t>
                        </m:r>
                      </m:sub>
                    </m:sSub>
                    <m:r>
                      <a:rPr lang="en-US" altLang="zh-CN" sz="2200" b="0" i="1" smtClean="0">
                        <a:solidFill>
                          <a:schemeClr val="bg1"/>
                        </a:solidFill>
                        <a:latin typeface="Cambria Math" panose="02040503050406030204" pitchFamily="18" charset="0"/>
                      </a:rPr>
                      <m:t>+</m:t>
                    </m:r>
                    <m:sSub>
                      <m:sSubPr>
                        <m:ctrlPr>
                          <a:rPr lang="en-US" altLang="zh-CN" sz="2200" i="1">
                            <a:solidFill>
                              <a:schemeClr val="bg1"/>
                            </a:solidFill>
                            <a:latin typeface="Cambria Math" panose="02040503050406030204" pitchFamily="18" charset="0"/>
                          </a:rPr>
                        </m:ctrlPr>
                      </m:sSubPr>
                      <m:e>
                        <m:r>
                          <a:rPr lang="en-US" altLang="zh-CN" sz="2200" i="1">
                            <a:solidFill>
                              <a:schemeClr val="bg1"/>
                            </a:solidFill>
                            <a:latin typeface="Cambria Math" panose="02040503050406030204" pitchFamily="18" charset="0"/>
                          </a:rPr>
                          <m:t>𝑥</m:t>
                        </m:r>
                      </m:e>
                      <m:sub>
                        <m:r>
                          <a:rPr lang="en-US" altLang="zh-CN" sz="2200" b="0" i="1" smtClean="0">
                            <a:solidFill>
                              <a:schemeClr val="bg1"/>
                            </a:solidFill>
                            <a:latin typeface="Cambria Math" panose="02040503050406030204" pitchFamily="18" charset="0"/>
                          </a:rPr>
                          <m:t>2</m:t>
                        </m:r>
                      </m:sub>
                    </m:sSub>
                    <m:r>
                      <a:rPr lang="en-US" altLang="zh-CN" sz="2200" i="1">
                        <a:solidFill>
                          <a:schemeClr val="bg1"/>
                        </a:solidFill>
                        <a:latin typeface="Cambria Math" panose="02040503050406030204" pitchFamily="18" charset="0"/>
                      </a:rPr>
                      <m:t>∗</m:t>
                    </m:r>
                    <m:sSub>
                      <m:sSubPr>
                        <m:ctrlPr>
                          <a:rPr lang="en-US" altLang="zh-CN" sz="2200" i="1">
                            <a:solidFill>
                              <a:schemeClr val="bg1"/>
                            </a:solidFill>
                            <a:latin typeface="Cambria Math" panose="02040503050406030204" pitchFamily="18" charset="0"/>
                          </a:rPr>
                        </m:ctrlPr>
                      </m:sSubPr>
                      <m:e>
                        <m:r>
                          <a:rPr lang="en-US" altLang="zh-CN" sz="2200" i="1">
                            <a:solidFill>
                              <a:schemeClr val="bg1"/>
                            </a:solidFill>
                            <a:latin typeface="Cambria Math" panose="02040503050406030204" pitchFamily="18" charset="0"/>
                          </a:rPr>
                          <m:t>𝑤</m:t>
                        </m:r>
                      </m:e>
                      <m:sub>
                        <m:r>
                          <a:rPr lang="en-US" altLang="zh-CN" sz="2200" b="0" i="1" smtClean="0">
                            <a:solidFill>
                              <a:schemeClr val="bg1"/>
                            </a:solidFill>
                            <a:latin typeface="Cambria Math" panose="02040503050406030204" pitchFamily="18" charset="0"/>
                          </a:rPr>
                          <m:t>2</m:t>
                        </m:r>
                      </m:sub>
                    </m:sSub>
                  </m:oMath>
                </a14:m>
                <a:r>
                  <a:rPr lang="en-US" altLang="zh-CN" sz="2200" dirty="0">
                    <a:solidFill>
                      <a:schemeClr val="bg1"/>
                    </a:solidFill>
                  </a:rPr>
                  <a:t> </a:t>
                </a:r>
                <a14:m>
                  <m:oMath xmlns:m="http://schemas.openxmlformats.org/officeDocument/2006/math">
                    <m:sSub>
                      <m:sSubPr>
                        <m:ctrlPr>
                          <a:rPr lang="en-US" altLang="zh-CN" sz="2200" i="1">
                            <a:solidFill>
                              <a:schemeClr val="bg1"/>
                            </a:solidFill>
                            <a:latin typeface="Cambria Math" panose="02040503050406030204" pitchFamily="18" charset="0"/>
                          </a:rPr>
                        </m:ctrlPr>
                      </m:sSubPr>
                      <m:e>
                        <m:r>
                          <a:rPr lang="en-US" altLang="zh-CN" sz="2200" b="0" i="1" smtClean="0">
                            <a:solidFill>
                              <a:schemeClr val="bg1"/>
                            </a:solidFill>
                            <a:latin typeface="Cambria Math" panose="02040503050406030204" pitchFamily="18" charset="0"/>
                          </a:rPr>
                          <m:t>+…+</m:t>
                        </m:r>
                        <m:r>
                          <a:rPr lang="en-US" altLang="zh-CN" sz="2200" i="1">
                            <a:solidFill>
                              <a:schemeClr val="bg1"/>
                            </a:solidFill>
                            <a:latin typeface="Cambria Math" panose="02040503050406030204" pitchFamily="18" charset="0"/>
                          </a:rPr>
                          <m:t>𝑥</m:t>
                        </m:r>
                      </m:e>
                      <m:sub>
                        <m:r>
                          <a:rPr lang="en-US" altLang="zh-CN" sz="2200" b="0" i="1" smtClean="0">
                            <a:solidFill>
                              <a:schemeClr val="bg1"/>
                            </a:solidFill>
                            <a:latin typeface="Cambria Math" panose="02040503050406030204" pitchFamily="18" charset="0"/>
                          </a:rPr>
                          <m:t>𝑛</m:t>
                        </m:r>
                      </m:sub>
                    </m:sSub>
                    <m:r>
                      <a:rPr lang="en-US" altLang="zh-CN" sz="2200" i="1">
                        <a:solidFill>
                          <a:schemeClr val="bg1"/>
                        </a:solidFill>
                        <a:latin typeface="Cambria Math" panose="02040503050406030204" pitchFamily="18" charset="0"/>
                      </a:rPr>
                      <m:t>∗</m:t>
                    </m:r>
                    <m:sSub>
                      <m:sSubPr>
                        <m:ctrlPr>
                          <a:rPr lang="en-US" altLang="zh-CN" sz="2200" i="1">
                            <a:solidFill>
                              <a:schemeClr val="bg1"/>
                            </a:solidFill>
                            <a:latin typeface="Cambria Math" panose="02040503050406030204" pitchFamily="18" charset="0"/>
                          </a:rPr>
                        </m:ctrlPr>
                      </m:sSubPr>
                      <m:e>
                        <m:r>
                          <a:rPr lang="en-US" altLang="zh-CN" sz="2200" i="1">
                            <a:solidFill>
                              <a:schemeClr val="bg1"/>
                            </a:solidFill>
                            <a:latin typeface="Cambria Math" panose="02040503050406030204" pitchFamily="18" charset="0"/>
                          </a:rPr>
                          <m:t>𝑤</m:t>
                        </m:r>
                      </m:e>
                      <m:sub>
                        <m:r>
                          <a:rPr lang="en-US" altLang="zh-CN" sz="2200" b="0" i="1" smtClean="0">
                            <a:solidFill>
                              <a:schemeClr val="bg1"/>
                            </a:solidFill>
                            <a:latin typeface="Cambria Math" panose="02040503050406030204" pitchFamily="18" charset="0"/>
                          </a:rPr>
                          <m:t>𝑛</m:t>
                        </m:r>
                      </m:sub>
                    </m:sSub>
                    <m:r>
                      <a:rPr lang="en-US" altLang="zh-CN" sz="2200" b="0" i="1" smtClean="0">
                        <a:solidFill>
                          <a:schemeClr val="bg1"/>
                        </a:solidFill>
                        <a:latin typeface="Cambria Math" panose="02040503050406030204" pitchFamily="18" charset="0"/>
                      </a:rPr>
                      <m:t>+</m:t>
                    </m:r>
                    <m:r>
                      <a:rPr lang="en-US" altLang="zh-CN" sz="2200" b="0" i="1" smtClean="0">
                        <a:solidFill>
                          <a:schemeClr val="bg1"/>
                        </a:solidFill>
                        <a:latin typeface="Cambria Math" panose="02040503050406030204" pitchFamily="18" charset="0"/>
                      </a:rPr>
                      <m:t>𝑏</m:t>
                    </m:r>
                  </m:oMath>
                </a14:m>
                <a:endParaRPr lang="zh-CN" altLang="en-US" sz="2200" dirty="0">
                  <a:solidFill>
                    <a:schemeClr val="bg1"/>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975405" y="1608711"/>
                <a:ext cx="4878002" cy="338554"/>
              </a:xfrm>
              <a:prstGeom prst="rect">
                <a:avLst/>
              </a:prstGeom>
              <a:blipFill rotWithShape="1">
                <a:blip r:embed="rId1"/>
                <a:stretch>
                  <a:fillRect l="-795" t="-4577" r="-782" b="-18089"/>
                </a:stretch>
              </a:blipFill>
            </p:spPr>
            <p:style>
              <a:lnRef idx="1">
                <a:schemeClr val="accent2"/>
              </a:lnRef>
              <a:fillRef idx="3">
                <a:schemeClr val="accent2"/>
              </a:fillRef>
              <a:effectRef idx="2">
                <a:schemeClr val="accent2"/>
              </a:effectRef>
              <a:fontRef idx="minor">
                <a:schemeClr val="lt1"/>
              </a:fontRef>
            </p:style>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594149"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rPr>
              <a:t>逻辑回归基本模型</a:t>
            </a:r>
            <a:endParaRPr lang="en-US" altLang="zh-CN" sz="2400" b="1" dirty="0">
              <a:solidFill>
                <a:schemeClr val="accent1"/>
              </a:solidFill>
              <a:latin typeface="黑体" panose="02010609060101010101" pitchFamily="49" charset="-122"/>
              <a:ea typeface="黑体" panose="02010609060101010101" pitchFamily="49" charset="-122"/>
            </a:endParaRPr>
          </a:p>
        </p:txBody>
      </p:sp>
      <p:pic>
        <p:nvPicPr>
          <p:cNvPr id="45" name="图片 44" descr="D:\06 TensorFlow图书\2020寒假版本\第6章 MNIST手写数字识别 分类应用入门\图片\6.7.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77228" y="1425257"/>
            <a:ext cx="5156328" cy="291398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5667" y="996811"/>
            <a:ext cx="8537310" cy="787523"/>
          </a:xfrm>
          <a:prstGeom prst="rect">
            <a:avLst/>
          </a:prstGeom>
          <a:noFill/>
        </p:spPr>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逻辑回归模型如何确保输出值始终落在 </a:t>
            </a:r>
            <a:r>
              <a:rPr lang="en-US" altLang="zh-CN" sz="1600" dirty="0">
                <a:latin typeface="黑体" panose="02010609060101010101" pitchFamily="49" charset="-122"/>
                <a:ea typeface="黑体" panose="02010609060101010101" pitchFamily="49" charset="-122"/>
              </a:rPr>
              <a:t>0 </a:t>
            </a:r>
            <a:r>
              <a:rPr lang="zh-CN" altLang="en-US" sz="1600" dirty="0">
                <a:latin typeface="黑体" panose="02010609060101010101" pitchFamily="49" charset="-122"/>
                <a:ea typeface="黑体" panose="02010609060101010101" pitchFamily="49" charset="-122"/>
              </a:rPr>
              <a:t>和 </a:t>
            </a:r>
            <a:r>
              <a:rPr lang="en-US" altLang="zh-CN" sz="1600" dirty="0">
                <a:latin typeface="黑体" panose="02010609060101010101" pitchFamily="49" charset="-122"/>
                <a:ea typeface="黑体" panose="02010609060101010101" pitchFamily="49" charset="-122"/>
              </a:rPr>
              <a:t>1 </a:t>
            </a:r>
            <a:r>
              <a:rPr lang="zh-CN" altLang="en-US" sz="1600" dirty="0">
                <a:latin typeface="黑体" panose="02010609060101010101" pitchFamily="49" charset="-122"/>
                <a:ea typeface="黑体" panose="02010609060101010101" pitchFamily="49" charset="-122"/>
              </a:rPr>
              <a:t>之间。</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en-US" altLang="zh-CN" sz="1600" dirty="0">
                <a:ea typeface="黑体" panose="02010609060101010101" pitchFamily="49" charset="-122"/>
              </a:rPr>
              <a:t>Sigmoid</a:t>
            </a:r>
            <a:r>
              <a:rPr lang="zh-CN" altLang="en-US" sz="1600" dirty="0">
                <a:latin typeface="黑体" panose="02010609060101010101" pitchFamily="49" charset="-122"/>
                <a:ea typeface="黑体" panose="02010609060101010101" pitchFamily="49" charset="-122"/>
              </a:rPr>
              <a:t>函数（</a:t>
            </a:r>
            <a:r>
              <a:rPr lang="en-US" altLang="zh-CN" sz="1600" dirty="0">
                <a:latin typeface="黑体" panose="02010609060101010101" pitchFamily="49" charset="-122"/>
                <a:ea typeface="黑体" panose="02010609060101010101" pitchFamily="49" charset="-122"/>
              </a:rPr>
              <a:t>S</a:t>
            </a:r>
            <a:r>
              <a:rPr lang="zh-CN" altLang="en-US" sz="1600" dirty="0">
                <a:latin typeface="黑体" panose="02010609060101010101" pitchFamily="49" charset="-122"/>
                <a:ea typeface="黑体" panose="02010609060101010101" pitchFamily="49" charset="-122"/>
              </a:rPr>
              <a:t>型函数）生成的输出值正好具有这些特性，其定义如下：</a:t>
            </a:r>
            <a:endParaRPr lang="zh-CN" altLang="en-US" sz="16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a:solidFill>
                  <a:schemeClr val="accent1"/>
                </a:solidFill>
                <a:ea typeface="黑体" panose="02010609060101010101" pitchFamily="49" charset="-122"/>
              </a:rPr>
              <a:t>Sigmoid</a:t>
            </a:r>
            <a:r>
              <a:rPr lang="zh-CN" altLang="en-US" sz="2400" b="1" dirty="0">
                <a:solidFill>
                  <a:schemeClr val="accent1"/>
                </a:solidFill>
                <a:latin typeface="黑体" panose="02010609060101010101" pitchFamily="49" charset="-122"/>
                <a:ea typeface="黑体" panose="02010609060101010101" pitchFamily="49" charset="-122"/>
              </a:rPr>
              <a:t>函数</a:t>
            </a:r>
            <a:endParaRPr lang="en-US" altLang="zh-CN" sz="2400" b="1" dirty="0">
              <a:solidFill>
                <a:schemeClr val="accent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1"/>
          <a:stretch>
            <a:fillRect/>
          </a:stretch>
        </p:blipFill>
        <p:spPr>
          <a:xfrm>
            <a:off x="4572000" y="1890834"/>
            <a:ext cx="4405334" cy="2940534"/>
          </a:xfrm>
          <a:prstGeom prst="rect">
            <a:avLst/>
          </a:prstGeom>
        </p:spPr>
      </p:pic>
      <p:sp>
        <p:nvSpPr>
          <p:cNvPr id="7" name="矩形 6"/>
          <p:cNvSpPr/>
          <p:nvPr/>
        </p:nvSpPr>
        <p:spPr>
          <a:xfrm>
            <a:off x="571141" y="3500358"/>
            <a:ext cx="4572000" cy="1354217"/>
          </a:xfrm>
          <a:prstGeom prst="rect">
            <a:avLst/>
          </a:prstGeom>
        </p:spPr>
        <p:txBody>
          <a:bodyPr>
            <a:spAutoFit/>
          </a:bodyPr>
          <a:lstStyle/>
          <a:p>
            <a:r>
              <a:rPr lang="zh-CN" altLang="en-US" sz="1600" dirty="0">
                <a:solidFill>
                  <a:srgbClr val="333333"/>
                </a:solidFill>
                <a:latin typeface="黑体" panose="02010609060101010101" pitchFamily="49" charset="-122"/>
                <a:ea typeface="黑体" panose="02010609060101010101" pitchFamily="49" charset="-122"/>
              </a:rPr>
              <a:t>定义域为全体实数，值域在</a:t>
            </a:r>
            <a:r>
              <a:rPr lang="en-US" altLang="zh-CN" sz="1600" dirty="0">
                <a:solidFill>
                  <a:srgbClr val="333333"/>
                </a:solidFill>
                <a:latin typeface="黑体" panose="02010609060101010101" pitchFamily="49" charset="-122"/>
                <a:ea typeface="黑体" panose="02010609060101010101" pitchFamily="49" charset="-122"/>
              </a:rPr>
              <a:t>[0,1]</a:t>
            </a:r>
            <a:r>
              <a:rPr lang="zh-CN" altLang="en-US" sz="1600" dirty="0">
                <a:solidFill>
                  <a:srgbClr val="333333"/>
                </a:solidFill>
                <a:latin typeface="黑体" panose="02010609060101010101" pitchFamily="49" charset="-122"/>
                <a:ea typeface="黑体" panose="02010609060101010101" pitchFamily="49" charset="-122"/>
              </a:rPr>
              <a:t>之间</a:t>
            </a:r>
            <a:endParaRPr lang="en-US" altLang="zh-CN" sz="1600" dirty="0">
              <a:solidFill>
                <a:srgbClr val="333333"/>
              </a:solidFill>
              <a:latin typeface="黑体" panose="02010609060101010101" pitchFamily="49" charset="-122"/>
              <a:ea typeface="黑体" panose="02010609060101010101" pitchFamily="49" charset="-122"/>
            </a:endParaRPr>
          </a:p>
          <a:p>
            <a:endParaRPr lang="en-US" altLang="zh-CN" sz="1600" dirty="0">
              <a:solidFill>
                <a:srgbClr val="333333"/>
              </a:solidFill>
              <a:latin typeface="黑体" panose="02010609060101010101" pitchFamily="49" charset="-122"/>
              <a:ea typeface="黑体" panose="02010609060101010101" pitchFamily="49" charset="-122"/>
            </a:endParaRPr>
          </a:p>
          <a:p>
            <a:r>
              <a:rPr lang="en-US" altLang="zh-CN" sz="1600" dirty="0">
                <a:solidFill>
                  <a:srgbClr val="333333"/>
                </a:solidFill>
                <a:latin typeface="黑体" panose="02010609060101010101" pitchFamily="49" charset="-122"/>
                <a:ea typeface="黑体" panose="02010609060101010101" pitchFamily="49" charset="-122"/>
              </a:rPr>
              <a:t>Z</a:t>
            </a:r>
            <a:r>
              <a:rPr lang="zh-CN" altLang="en-US" sz="1600" dirty="0">
                <a:solidFill>
                  <a:srgbClr val="333333"/>
                </a:solidFill>
                <a:latin typeface="黑体" panose="02010609060101010101" pitchFamily="49" charset="-122"/>
                <a:ea typeface="黑体" panose="02010609060101010101" pitchFamily="49" charset="-122"/>
              </a:rPr>
              <a:t>值在</a:t>
            </a:r>
            <a:r>
              <a:rPr lang="en-US" altLang="zh-CN" sz="1600" dirty="0">
                <a:solidFill>
                  <a:srgbClr val="333333"/>
                </a:solidFill>
                <a:latin typeface="黑体" panose="02010609060101010101" pitchFamily="49" charset="-122"/>
                <a:ea typeface="黑体" panose="02010609060101010101" pitchFamily="49" charset="-122"/>
              </a:rPr>
              <a:t>0</a:t>
            </a:r>
            <a:r>
              <a:rPr lang="zh-CN" altLang="en-US" sz="1600" dirty="0">
                <a:solidFill>
                  <a:srgbClr val="333333"/>
                </a:solidFill>
                <a:latin typeface="黑体" panose="02010609060101010101" pitchFamily="49" charset="-122"/>
                <a:ea typeface="黑体" panose="02010609060101010101" pitchFamily="49" charset="-122"/>
              </a:rPr>
              <a:t>点对应的结果为</a:t>
            </a:r>
            <a:r>
              <a:rPr lang="en-US" altLang="zh-CN" sz="1600" dirty="0">
                <a:solidFill>
                  <a:srgbClr val="333333"/>
                </a:solidFill>
                <a:latin typeface="黑体" panose="02010609060101010101" pitchFamily="49" charset="-122"/>
                <a:ea typeface="黑体" panose="02010609060101010101" pitchFamily="49" charset="-122"/>
              </a:rPr>
              <a:t>0.5</a:t>
            </a:r>
            <a:endParaRPr lang="en-US" altLang="zh-CN" sz="1600" dirty="0">
              <a:solidFill>
                <a:srgbClr val="333333"/>
              </a:solidFill>
              <a:latin typeface="黑体" panose="02010609060101010101" pitchFamily="49" charset="-122"/>
              <a:ea typeface="黑体" panose="02010609060101010101" pitchFamily="49" charset="-122"/>
            </a:endParaRPr>
          </a:p>
          <a:p>
            <a:endParaRPr lang="en-US" altLang="zh-CN" sz="1600" dirty="0">
              <a:solidFill>
                <a:srgbClr val="333333"/>
              </a:solidFill>
              <a:latin typeface="黑体" panose="02010609060101010101" pitchFamily="49" charset="-122"/>
              <a:ea typeface="黑体" panose="02010609060101010101" pitchFamily="49" charset="-122"/>
            </a:endParaRPr>
          </a:p>
          <a:p>
            <a:r>
              <a:rPr lang="en-US" altLang="zh-CN" sz="1600" dirty="0">
                <a:solidFill>
                  <a:srgbClr val="333333"/>
                </a:solidFill>
                <a:ea typeface="黑体" panose="02010609060101010101" pitchFamily="49" charset="-122"/>
              </a:rPr>
              <a:t>sigmoid</a:t>
            </a:r>
            <a:r>
              <a:rPr lang="zh-CN" altLang="en-US" sz="1600" dirty="0">
                <a:solidFill>
                  <a:srgbClr val="333333"/>
                </a:solidFill>
                <a:latin typeface="黑体" panose="02010609060101010101" pitchFamily="49" charset="-122"/>
                <a:ea typeface="黑体" panose="02010609060101010101" pitchFamily="49" charset="-122"/>
              </a:rPr>
              <a:t>函数连续可微分</a:t>
            </a:r>
            <a:endParaRPr lang="zh-CN" altLang="en-US" sz="1600" dirty="0">
              <a:solidFill>
                <a:srgbClr val="333333"/>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648779" y="2188816"/>
                <a:ext cx="2396346" cy="83503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1" i="1" smtClean="0">
                          <a:solidFill>
                            <a:srgbClr val="7030A0"/>
                          </a:solidFill>
                          <a:latin typeface="Cambria Math" panose="02040503050406030204" pitchFamily="18" charset="0"/>
                        </a:rPr>
                        <m:t>𝒚</m:t>
                      </m:r>
                      <m:r>
                        <a:rPr lang="en-US" altLang="zh-CN" sz="2800" b="1" i="1" smtClean="0">
                          <a:solidFill>
                            <a:srgbClr val="7030A0"/>
                          </a:solidFill>
                          <a:latin typeface="Cambria Math" panose="02040503050406030204" pitchFamily="18" charset="0"/>
                        </a:rPr>
                        <m:t>=</m:t>
                      </m:r>
                      <m:f>
                        <m:fPr>
                          <m:ctrlPr>
                            <a:rPr lang="en-US" altLang="zh-CN" sz="2800" b="1" i="1" smtClean="0">
                              <a:solidFill>
                                <a:srgbClr val="7030A0"/>
                              </a:solidFill>
                              <a:latin typeface="Cambria Math" panose="02040503050406030204" pitchFamily="18" charset="0"/>
                            </a:rPr>
                          </m:ctrlPr>
                        </m:fPr>
                        <m:num>
                          <m:r>
                            <a:rPr lang="en-US" altLang="zh-CN" sz="2800" b="1" i="1" smtClean="0">
                              <a:solidFill>
                                <a:srgbClr val="7030A0"/>
                              </a:solidFill>
                              <a:latin typeface="Cambria Math" panose="02040503050406030204" pitchFamily="18" charset="0"/>
                            </a:rPr>
                            <m:t>𝟏</m:t>
                          </m:r>
                        </m:num>
                        <m:den>
                          <m:r>
                            <a:rPr lang="en-US" altLang="zh-CN" sz="2800" b="1" i="1" smtClean="0">
                              <a:solidFill>
                                <a:srgbClr val="7030A0"/>
                              </a:solidFill>
                              <a:latin typeface="Cambria Math" panose="02040503050406030204" pitchFamily="18" charset="0"/>
                            </a:rPr>
                            <m:t>𝟏</m:t>
                          </m:r>
                          <m:r>
                            <a:rPr lang="en-US" altLang="zh-CN" sz="2800" b="1" i="1" smtClean="0">
                              <a:solidFill>
                                <a:srgbClr val="7030A0"/>
                              </a:solidFill>
                              <a:latin typeface="Cambria Math" panose="02040503050406030204" pitchFamily="18" charset="0"/>
                            </a:rPr>
                            <m:t>+</m:t>
                          </m:r>
                          <m:sSup>
                            <m:sSupPr>
                              <m:ctrlPr>
                                <a:rPr lang="en-US" altLang="zh-CN" sz="2800" b="1" i="1" smtClean="0">
                                  <a:solidFill>
                                    <a:srgbClr val="7030A0"/>
                                  </a:solidFill>
                                  <a:latin typeface="Cambria Math" panose="02040503050406030204" pitchFamily="18" charset="0"/>
                                </a:rPr>
                              </m:ctrlPr>
                            </m:sSupPr>
                            <m:e>
                              <m:r>
                                <a:rPr lang="en-US" altLang="zh-CN" sz="2800" b="1" i="1" smtClean="0">
                                  <a:solidFill>
                                    <a:srgbClr val="7030A0"/>
                                  </a:solidFill>
                                  <a:latin typeface="Cambria Math" panose="02040503050406030204" pitchFamily="18" charset="0"/>
                                </a:rPr>
                                <m:t>𝒆</m:t>
                              </m:r>
                            </m:e>
                            <m:sup>
                              <m:r>
                                <a:rPr lang="en-US" altLang="zh-CN" sz="2800" b="1" i="1" smtClean="0">
                                  <a:solidFill>
                                    <a:srgbClr val="7030A0"/>
                                  </a:solidFill>
                                  <a:latin typeface="Cambria Math" panose="02040503050406030204" pitchFamily="18" charset="0"/>
                                </a:rPr>
                                <m:t>−</m:t>
                              </m:r>
                              <m:d>
                                <m:dPr>
                                  <m:ctrlPr>
                                    <a:rPr lang="en-US" altLang="zh-CN" sz="2800" b="1" i="1" smtClean="0">
                                      <a:solidFill>
                                        <a:srgbClr val="7030A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𝒛</m:t>
                                  </m:r>
                                </m:e>
                              </m:d>
                            </m:sup>
                          </m:sSup>
                        </m:den>
                      </m:f>
                    </m:oMath>
                  </m:oMathPara>
                </a14:m>
                <a:endParaRPr lang="zh-CN" altLang="en-US" sz="2800" b="1" dirty="0">
                  <a:solidFill>
                    <a:srgbClr val="7030A0"/>
                  </a:solidFill>
                </a:endParaRPr>
              </a:p>
            </p:txBody>
          </p:sp>
        </mc:Choice>
        <mc:Fallback>
          <p:sp>
            <p:nvSpPr>
              <p:cNvPr id="11" name="文本框 10"/>
              <p:cNvSpPr txBox="1">
                <a:spLocks noRot="1" noChangeAspect="1" noMove="1" noResize="1" noEditPoints="1" noAdjustHandles="1" noChangeArrowheads="1" noChangeShapeType="1" noTextEdit="1"/>
              </p:cNvSpPr>
              <p:nvPr/>
            </p:nvSpPr>
            <p:spPr>
              <a:xfrm>
                <a:off x="648779" y="2188816"/>
                <a:ext cx="2396346" cy="835037"/>
              </a:xfrm>
              <a:prstGeom prst="rect">
                <a:avLst/>
              </a:prstGeom>
              <a:blipFill rotWithShape="1">
                <a:blip r:embed="rId2"/>
                <a:stretch>
                  <a:fillRect l="-19" t="-73" r="13" b="-30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4423545" y="1873715"/>
            <a:ext cx="4376741" cy="2550475"/>
          </a:xfrm>
          <a:prstGeom prst="rect">
            <a:avLst/>
          </a:prstGeom>
        </p:spPr>
      </p:pic>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861860"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特定样本的逻辑回归模型的输出</a:t>
            </a:r>
            <a:endParaRPr lang="en-US" altLang="zh-CN"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6" name="文本框 5"/>
              <p:cNvSpPr txBox="1"/>
              <p:nvPr/>
            </p:nvSpPr>
            <p:spPr>
              <a:xfrm>
                <a:off x="571141" y="2273826"/>
                <a:ext cx="2396346" cy="83503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1" i="1" smtClean="0">
                          <a:solidFill>
                            <a:srgbClr val="7030A0"/>
                          </a:solidFill>
                          <a:latin typeface="Cambria Math" panose="02040503050406030204" pitchFamily="18" charset="0"/>
                        </a:rPr>
                        <m:t>𝒚</m:t>
                      </m:r>
                      <m:r>
                        <a:rPr lang="en-US" altLang="zh-CN" sz="2800" b="1" i="1" smtClean="0">
                          <a:solidFill>
                            <a:srgbClr val="7030A0"/>
                          </a:solidFill>
                          <a:latin typeface="Cambria Math" panose="02040503050406030204" pitchFamily="18" charset="0"/>
                        </a:rPr>
                        <m:t>=</m:t>
                      </m:r>
                      <m:f>
                        <m:fPr>
                          <m:ctrlPr>
                            <a:rPr lang="en-US" altLang="zh-CN" sz="2800" b="1" i="1" smtClean="0">
                              <a:solidFill>
                                <a:srgbClr val="7030A0"/>
                              </a:solidFill>
                              <a:latin typeface="Cambria Math" panose="02040503050406030204" pitchFamily="18" charset="0"/>
                            </a:rPr>
                          </m:ctrlPr>
                        </m:fPr>
                        <m:num>
                          <m:r>
                            <a:rPr lang="en-US" altLang="zh-CN" sz="2800" b="1" i="1" smtClean="0">
                              <a:solidFill>
                                <a:srgbClr val="7030A0"/>
                              </a:solidFill>
                              <a:latin typeface="Cambria Math" panose="02040503050406030204" pitchFamily="18" charset="0"/>
                            </a:rPr>
                            <m:t>𝟏</m:t>
                          </m:r>
                        </m:num>
                        <m:den>
                          <m:r>
                            <a:rPr lang="en-US" altLang="zh-CN" sz="2800" b="1" i="1" smtClean="0">
                              <a:solidFill>
                                <a:srgbClr val="7030A0"/>
                              </a:solidFill>
                              <a:latin typeface="Cambria Math" panose="02040503050406030204" pitchFamily="18" charset="0"/>
                            </a:rPr>
                            <m:t>𝟏</m:t>
                          </m:r>
                          <m:r>
                            <a:rPr lang="en-US" altLang="zh-CN" sz="2800" b="1" i="1" smtClean="0">
                              <a:solidFill>
                                <a:srgbClr val="7030A0"/>
                              </a:solidFill>
                              <a:latin typeface="Cambria Math" panose="02040503050406030204" pitchFamily="18" charset="0"/>
                            </a:rPr>
                            <m:t>+</m:t>
                          </m:r>
                          <m:sSup>
                            <m:sSupPr>
                              <m:ctrlPr>
                                <a:rPr lang="en-US" altLang="zh-CN" sz="2800" b="1" i="1" smtClean="0">
                                  <a:solidFill>
                                    <a:srgbClr val="7030A0"/>
                                  </a:solidFill>
                                  <a:latin typeface="Cambria Math" panose="02040503050406030204" pitchFamily="18" charset="0"/>
                                </a:rPr>
                              </m:ctrlPr>
                            </m:sSupPr>
                            <m:e>
                              <m:r>
                                <a:rPr lang="en-US" altLang="zh-CN" sz="2800" b="1" i="1" smtClean="0">
                                  <a:solidFill>
                                    <a:srgbClr val="7030A0"/>
                                  </a:solidFill>
                                  <a:latin typeface="Cambria Math" panose="02040503050406030204" pitchFamily="18" charset="0"/>
                                </a:rPr>
                                <m:t>𝒆</m:t>
                              </m:r>
                            </m:e>
                            <m:sup>
                              <m:r>
                                <a:rPr lang="en-US" altLang="zh-CN" sz="2800" b="1" i="1" smtClean="0">
                                  <a:solidFill>
                                    <a:srgbClr val="7030A0"/>
                                  </a:solidFill>
                                  <a:latin typeface="Cambria Math" panose="02040503050406030204" pitchFamily="18" charset="0"/>
                                </a:rPr>
                                <m:t>−</m:t>
                              </m:r>
                              <m:d>
                                <m:dPr>
                                  <m:ctrlPr>
                                    <a:rPr lang="en-US" altLang="zh-CN" sz="2800" b="1" i="1" smtClean="0">
                                      <a:solidFill>
                                        <a:srgbClr val="7030A0"/>
                                      </a:solidFill>
                                      <a:latin typeface="Cambria Math" panose="02040503050406030204" pitchFamily="18" charset="0"/>
                                    </a:rPr>
                                  </m:ctrlPr>
                                </m:dPr>
                                <m:e>
                                  <m:r>
                                    <a:rPr lang="en-US" altLang="zh-CN" sz="2800" b="1" i="1" smtClean="0">
                                      <a:solidFill>
                                        <a:srgbClr val="7030A0"/>
                                      </a:solidFill>
                                      <a:latin typeface="Cambria Math" panose="02040503050406030204" pitchFamily="18" charset="0"/>
                                    </a:rPr>
                                    <m:t>𝒛</m:t>
                                  </m:r>
                                </m:e>
                              </m:d>
                            </m:sup>
                          </m:sSup>
                        </m:den>
                      </m:f>
                    </m:oMath>
                  </m:oMathPara>
                </a14:m>
                <a:endParaRPr lang="zh-CN" altLang="en-US" sz="2800" b="1" dirty="0">
                  <a:solidFill>
                    <a:srgbClr val="7030A0"/>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571141" y="2273826"/>
                <a:ext cx="2396346" cy="835037"/>
              </a:xfrm>
              <a:prstGeom prst="rect">
                <a:avLst/>
              </a:prstGeom>
              <a:blipFill rotWithShape="1">
                <a:blip r:embed="rId2"/>
                <a:stretch>
                  <a:fillRect l="-12" t="-63" r="6" b="-3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48572" y="1257497"/>
                <a:ext cx="4842288" cy="338554"/>
              </a:xfrm>
              <a:prstGeom prst="rect">
                <a:avLst/>
              </a:prstGeom>
            </p:spPr>
            <p:style>
              <a:lnRef idx="1">
                <a:schemeClr val="accent2"/>
              </a:lnRef>
              <a:fillRef idx="3">
                <a:schemeClr val="accent2"/>
              </a:fillRef>
              <a:effectRef idx="2">
                <a:schemeClr val="accent2"/>
              </a:effectRef>
              <a:fontRef idx="minor">
                <a:schemeClr val="lt1"/>
              </a:fontRef>
            </p:style>
            <p:txBody>
              <a:bodyPr wrap="none" lIns="0" tIns="0" rIns="0" bIns="0" rtlCol="0">
                <a:spAutoFit/>
              </a:bodyPr>
              <a:lstStyle/>
              <a:p>
                <a14:m>
                  <m:oMath xmlns:m="http://schemas.openxmlformats.org/officeDocument/2006/math">
                    <m:r>
                      <a:rPr lang="en-US" altLang="zh-CN" sz="2200" b="0" i="1" smtClean="0">
                        <a:solidFill>
                          <a:schemeClr val="bg1"/>
                        </a:solidFill>
                        <a:latin typeface="Cambria Math" panose="02040503050406030204" pitchFamily="18" charset="0"/>
                      </a:rPr>
                      <m:t>𝑧</m:t>
                    </m:r>
                    <m:r>
                      <a:rPr lang="en-US" altLang="zh-CN" sz="2200" b="0" i="1" smtClean="0">
                        <a:solidFill>
                          <a:schemeClr val="bg1"/>
                        </a:solidFill>
                        <a:latin typeface="Cambria Math" panose="02040503050406030204" pitchFamily="18" charset="0"/>
                      </a:rPr>
                      <m:t>=</m:t>
                    </m:r>
                    <m:sSub>
                      <m:sSubPr>
                        <m:ctrlPr>
                          <a:rPr lang="en-US" altLang="zh-CN" sz="2200" b="0" i="1" smtClean="0">
                            <a:solidFill>
                              <a:schemeClr val="bg1"/>
                            </a:solidFill>
                            <a:latin typeface="Cambria Math" panose="02040503050406030204" pitchFamily="18" charset="0"/>
                          </a:rPr>
                        </m:ctrlPr>
                      </m:sSubPr>
                      <m:e>
                        <m:r>
                          <a:rPr lang="en-US" altLang="zh-CN" sz="2200" b="0" i="1" smtClean="0">
                            <a:solidFill>
                              <a:schemeClr val="bg1"/>
                            </a:solidFill>
                            <a:latin typeface="Cambria Math" panose="02040503050406030204" pitchFamily="18" charset="0"/>
                          </a:rPr>
                          <m:t>𝑥</m:t>
                        </m:r>
                      </m:e>
                      <m:sub>
                        <m:r>
                          <a:rPr lang="en-US" altLang="zh-CN" sz="2200" b="0" i="1" smtClean="0">
                            <a:solidFill>
                              <a:schemeClr val="bg1"/>
                            </a:solidFill>
                            <a:latin typeface="Cambria Math" panose="02040503050406030204" pitchFamily="18" charset="0"/>
                          </a:rPr>
                          <m:t>1</m:t>
                        </m:r>
                      </m:sub>
                    </m:sSub>
                    <m:r>
                      <a:rPr lang="en-US" altLang="zh-CN" sz="2200" b="0" i="1" smtClean="0">
                        <a:solidFill>
                          <a:schemeClr val="bg1"/>
                        </a:solidFill>
                        <a:latin typeface="Cambria Math" panose="02040503050406030204" pitchFamily="18" charset="0"/>
                      </a:rPr>
                      <m:t>∗</m:t>
                    </m:r>
                    <m:sSub>
                      <m:sSubPr>
                        <m:ctrlPr>
                          <a:rPr lang="en-US" altLang="zh-CN" sz="2200" b="0" i="1" smtClean="0">
                            <a:solidFill>
                              <a:schemeClr val="bg1"/>
                            </a:solidFill>
                            <a:latin typeface="Cambria Math" panose="02040503050406030204" pitchFamily="18" charset="0"/>
                          </a:rPr>
                        </m:ctrlPr>
                      </m:sSubPr>
                      <m:e>
                        <m:r>
                          <a:rPr lang="en-US" altLang="zh-CN" sz="2200" b="0" i="1" smtClean="0">
                            <a:solidFill>
                              <a:schemeClr val="bg1"/>
                            </a:solidFill>
                            <a:latin typeface="Cambria Math" panose="02040503050406030204" pitchFamily="18" charset="0"/>
                          </a:rPr>
                          <m:t>𝑤</m:t>
                        </m:r>
                      </m:e>
                      <m:sub>
                        <m:r>
                          <a:rPr lang="en-US" altLang="zh-CN" sz="2200" b="0" i="1" smtClean="0">
                            <a:solidFill>
                              <a:schemeClr val="bg1"/>
                            </a:solidFill>
                            <a:latin typeface="Cambria Math" panose="02040503050406030204" pitchFamily="18" charset="0"/>
                          </a:rPr>
                          <m:t>1</m:t>
                        </m:r>
                      </m:sub>
                    </m:sSub>
                    <m:r>
                      <a:rPr lang="en-US" altLang="zh-CN" sz="2200" b="0" i="1" smtClean="0">
                        <a:solidFill>
                          <a:schemeClr val="bg1"/>
                        </a:solidFill>
                        <a:latin typeface="Cambria Math" panose="02040503050406030204" pitchFamily="18" charset="0"/>
                      </a:rPr>
                      <m:t>+</m:t>
                    </m:r>
                    <m:sSub>
                      <m:sSubPr>
                        <m:ctrlPr>
                          <a:rPr lang="en-US" altLang="zh-CN" sz="2200" i="1">
                            <a:solidFill>
                              <a:schemeClr val="bg1"/>
                            </a:solidFill>
                            <a:latin typeface="Cambria Math" panose="02040503050406030204" pitchFamily="18" charset="0"/>
                          </a:rPr>
                        </m:ctrlPr>
                      </m:sSubPr>
                      <m:e>
                        <m:r>
                          <a:rPr lang="en-US" altLang="zh-CN" sz="2200" i="1">
                            <a:solidFill>
                              <a:schemeClr val="bg1"/>
                            </a:solidFill>
                            <a:latin typeface="Cambria Math" panose="02040503050406030204" pitchFamily="18" charset="0"/>
                          </a:rPr>
                          <m:t>𝑥</m:t>
                        </m:r>
                      </m:e>
                      <m:sub>
                        <m:r>
                          <a:rPr lang="en-US" altLang="zh-CN" sz="2200" b="0" i="1" smtClean="0">
                            <a:solidFill>
                              <a:schemeClr val="bg1"/>
                            </a:solidFill>
                            <a:latin typeface="Cambria Math" panose="02040503050406030204" pitchFamily="18" charset="0"/>
                          </a:rPr>
                          <m:t>2</m:t>
                        </m:r>
                      </m:sub>
                    </m:sSub>
                    <m:r>
                      <a:rPr lang="en-US" altLang="zh-CN" sz="2200" i="1">
                        <a:solidFill>
                          <a:schemeClr val="bg1"/>
                        </a:solidFill>
                        <a:latin typeface="Cambria Math" panose="02040503050406030204" pitchFamily="18" charset="0"/>
                      </a:rPr>
                      <m:t>∗</m:t>
                    </m:r>
                    <m:sSub>
                      <m:sSubPr>
                        <m:ctrlPr>
                          <a:rPr lang="en-US" altLang="zh-CN" sz="2200" i="1">
                            <a:solidFill>
                              <a:schemeClr val="bg1"/>
                            </a:solidFill>
                            <a:latin typeface="Cambria Math" panose="02040503050406030204" pitchFamily="18" charset="0"/>
                          </a:rPr>
                        </m:ctrlPr>
                      </m:sSubPr>
                      <m:e>
                        <m:r>
                          <a:rPr lang="en-US" altLang="zh-CN" sz="2200" i="1">
                            <a:solidFill>
                              <a:schemeClr val="bg1"/>
                            </a:solidFill>
                            <a:latin typeface="Cambria Math" panose="02040503050406030204" pitchFamily="18" charset="0"/>
                          </a:rPr>
                          <m:t>𝑤</m:t>
                        </m:r>
                      </m:e>
                      <m:sub>
                        <m:r>
                          <a:rPr lang="en-US" altLang="zh-CN" sz="2200" b="0" i="1" smtClean="0">
                            <a:solidFill>
                              <a:schemeClr val="bg1"/>
                            </a:solidFill>
                            <a:latin typeface="Cambria Math" panose="02040503050406030204" pitchFamily="18" charset="0"/>
                          </a:rPr>
                          <m:t>2</m:t>
                        </m:r>
                      </m:sub>
                    </m:sSub>
                  </m:oMath>
                </a14:m>
                <a:r>
                  <a:rPr lang="en-US" altLang="zh-CN" sz="2200" dirty="0">
                    <a:solidFill>
                      <a:schemeClr val="bg1"/>
                    </a:solidFill>
                  </a:rPr>
                  <a:t> </a:t>
                </a:r>
                <a14:m>
                  <m:oMath xmlns:m="http://schemas.openxmlformats.org/officeDocument/2006/math">
                    <m:sSub>
                      <m:sSubPr>
                        <m:ctrlPr>
                          <a:rPr lang="en-US" altLang="zh-CN" sz="2200" i="1">
                            <a:solidFill>
                              <a:schemeClr val="bg1"/>
                            </a:solidFill>
                            <a:latin typeface="Cambria Math" panose="02040503050406030204" pitchFamily="18" charset="0"/>
                          </a:rPr>
                        </m:ctrlPr>
                      </m:sSubPr>
                      <m:e>
                        <m:r>
                          <a:rPr lang="en-US" altLang="zh-CN" sz="2200" b="0" i="1" smtClean="0">
                            <a:solidFill>
                              <a:schemeClr val="bg1"/>
                            </a:solidFill>
                            <a:latin typeface="Cambria Math" panose="02040503050406030204" pitchFamily="18" charset="0"/>
                          </a:rPr>
                          <m:t>+…+</m:t>
                        </m:r>
                        <m:r>
                          <a:rPr lang="en-US" altLang="zh-CN" sz="2200" i="1">
                            <a:solidFill>
                              <a:schemeClr val="bg1"/>
                            </a:solidFill>
                            <a:latin typeface="Cambria Math" panose="02040503050406030204" pitchFamily="18" charset="0"/>
                          </a:rPr>
                          <m:t>𝑥</m:t>
                        </m:r>
                      </m:e>
                      <m:sub>
                        <m:r>
                          <a:rPr lang="en-US" altLang="zh-CN" sz="2200" b="0" i="1" smtClean="0">
                            <a:solidFill>
                              <a:schemeClr val="bg1"/>
                            </a:solidFill>
                            <a:latin typeface="Cambria Math" panose="02040503050406030204" pitchFamily="18" charset="0"/>
                          </a:rPr>
                          <m:t>𝑛</m:t>
                        </m:r>
                      </m:sub>
                    </m:sSub>
                    <m:r>
                      <a:rPr lang="en-US" altLang="zh-CN" sz="2200" i="1">
                        <a:solidFill>
                          <a:schemeClr val="bg1"/>
                        </a:solidFill>
                        <a:latin typeface="Cambria Math" panose="02040503050406030204" pitchFamily="18" charset="0"/>
                      </a:rPr>
                      <m:t>∗</m:t>
                    </m:r>
                    <m:sSub>
                      <m:sSubPr>
                        <m:ctrlPr>
                          <a:rPr lang="en-US" altLang="zh-CN" sz="2200" i="1">
                            <a:solidFill>
                              <a:schemeClr val="bg1"/>
                            </a:solidFill>
                            <a:latin typeface="Cambria Math" panose="02040503050406030204" pitchFamily="18" charset="0"/>
                          </a:rPr>
                        </m:ctrlPr>
                      </m:sSubPr>
                      <m:e>
                        <m:r>
                          <a:rPr lang="en-US" altLang="zh-CN" sz="2200" i="1">
                            <a:solidFill>
                              <a:schemeClr val="bg1"/>
                            </a:solidFill>
                            <a:latin typeface="Cambria Math" panose="02040503050406030204" pitchFamily="18" charset="0"/>
                          </a:rPr>
                          <m:t>𝑤</m:t>
                        </m:r>
                      </m:e>
                      <m:sub>
                        <m:r>
                          <a:rPr lang="en-US" altLang="zh-CN" sz="2200" b="0" i="1" smtClean="0">
                            <a:solidFill>
                              <a:schemeClr val="bg1"/>
                            </a:solidFill>
                            <a:latin typeface="Cambria Math" panose="02040503050406030204" pitchFamily="18" charset="0"/>
                          </a:rPr>
                          <m:t>𝑛</m:t>
                        </m:r>
                      </m:sub>
                    </m:sSub>
                    <m:r>
                      <a:rPr lang="en-US" altLang="zh-CN" sz="2200" b="0" i="1" smtClean="0">
                        <a:solidFill>
                          <a:schemeClr val="bg1"/>
                        </a:solidFill>
                        <a:latin typeface="Cambria Math" panose="02040503050406030204" pitchFamily="18" charset="0"/>
                      </a:rPr>
                      <m:t>+</m:t>
                    </m:r>
                    <m:r>
                      <a:rPr lang="en-US" altLang="zh-CN" sz="2200" b="0" i="1" smtClean="0">
                        <a:solidFill>
                          <a:schemeClr val="bg1"/>
                        </a:solidFill>
                        <a:latin typeface="Cambria Math" panose="02040503050406030204" pitchFamily="18" charset="0"/>
                      </a:rPr>
                      <m:t>𝑏</m:t>
                    </m:r>
                  </m:oMath>
                </a14:m>
                <a:endParaRPr lang="zh-CN" altLang="en-US" sz="2200" dirty="0">
                  <a:solidFill>
                    <a:schemeClr val="bg1"/>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648572" y="1257497"/>
                <a:ext cx="4842288" cy="338554"/>
              </a:xfrm>
              <a:prstGeom prst="rect">
                <a:avLst/>
              </a:prstGeom>
              <a:blipFill rotWithShape="1">
                <a:blip r:embed="rId3"/>
                <a:stretch>
                  <a:fillRect l="-805" t="-4747" r="-787" b="-18106"/>
                </a:stretch>
              </a:blipFill>
            </p:spPr>
            <p:style>
              <a:lnRef idx="1">
                <a:schemeClr val="accent2"/>
              </a:lnRef>
              <a:fillRef idx="3">
                <a:schemeClr val="accent2"/>
              </a:fillRef>
              <a:effectRef idx="2">
                <a:schemeClr val="accent2"/>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753119" y="4273100"/>
                <a:ext cx="2762231" cy="215444"/>
              </a:xfrm>
              <a:prstGeom prst="rect">
                <a:avLst/>
              </a:prstGeom>
              <a:noFill/>
            </p:spPr>
            <p:txBody>
              <a:bodyPr wrap="none" lIns="0" tIns="0" rIns="0" bIns="0" rtlCol="0">
                <a:spAutoFit/>
              </a:bodyPr>
              <a:lstStyle/>
              <a:p>
                <a14:m>
                  <m:oMath xmlns:m="http://schemas.openxmlformats.org/officeDocument/2006/math">
                    <m:sSub>
                      <m:sSubPr>
                        <m:ctrlPr>
                          <a:rPr lang="en-US" altLang="zh-CN" sz="1400" b="0" i="1" smtClean="0">
                            <a:solidFill>
                              <a:schemeClr val="accent2"/>
                            </a:solidFill>
                            <a:latin typeface="Cambria Math" panose="02040503050406030204" pitchFamily="18" charset="0"/>
                          </a:rPr>
                        </m:ctrlPr>
                      </m:sSubPr>
                      <m:e>
                        <m:r>
                          <a:rPr lang="en-US" altLang="zh-CN" sz="1400" b="0" i="1" smtClean="0">
                            <a:solidFill>
                              <a:schemeClr val="accent2"/>
                            </a:solidFill>
                            <a:latin typeface="Cambria Math" panose="02040503050406030204" pitchFamily="18" charset="0"/>
                          </a:rPr>
                          <m:t>𝑥</m:t>
                        </m:r>
                      </m:e>
                      <m:sub>
                        <m:r>
                          <a:rPr lang="en-US" altLang="zh-CN" sz="1400" b="0" i="1" smtClean="0">
                            <a:solidFill>
                              <a:schemeClr val="accent2"/>
                            </a:solidFill>
                            <a:latin typeface="Cambria Math" panose="02040503050406030204" pitchFamily="18" charset="0"/>
                          </a:rPr>
                          <m:t>1</m:t>
                        </m:r>
                      </m:sub>
                    </m:sSub>
                    <m:r>
                      <a:rPr lang="en-US" altLang="zh-CN" sz="1400" b="0" i="1" smtClean="0">
                        <a:solidFill>
                          <a:schemeClr val="accent2"/>
                        </a:solidFill>
                        <a:latin typeface="Cambria Math" panose="02040503050406030204" pitchFamily="18" charset="0"/>
                      </a:rPr>
                      <m:t>∗</m:t>
                    </m:r>
                    <m:sSub>
                      <m:sSubPr>
                        <m:ctrlPr>
                          <a:rPr lang="en-US" altLang="zh-CN" sz="1400" b="0" i="1" smtClean="0">
                            <a:solidFill>
                              <a:schemeClr val="accent2"/>
                            </a:solidFill>
                            <a:latin typeface="Cambria Math" panose="02040503050406030204" pitchFamily="18" charset="0"/>
                          </a:rPr>
                        </m:ctrlPr>
                      </m:sSubPr>
                      <m:e>
                        <m:r>
                          <a:rPr lang="en-US" altLang="zh-CN" sz="1400" b="0" i="1" smtClean="0">
                            <a:solidFill>
                              <a:schemeClr val="accent2"/>
                            </a:solidFill>
                            <a:latin typeface="Cambria Math" panose="02040503050406030204" pitchFamily="18" charset="0"/>
                          </a:rPr>
                          <m:t>𝑤</m:t>
                        </m:r>
                      </m:e>
                      <m:sub>
                        <m:r>
                          <a:rPr lang="en-US" altLang="zh-CN" sz="1400" b="0" i="1" smtClean="0">
                            <a:solidFill>
                              <a:schemeClr val="accent2"/>
                            </a:solidFill>
                            <a:latin typeface="Cambria Math" panose="02040503050406030204" pitchFamily="18" charset="0"/>
                          </a:rPr>
                          <m:t>1</m:t>
                        </m:r>
                      </m:sub>
                    </m:sSub>
                    <m:r>
                      <a:rPr lang="en-US" altLang="zh-CN" sz="1400" b="0" i="1" smtClean="0">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𝑥</m:t>
                        </m:r>
                      </m:e>
                      <m:sub>
                        <m:r>
                          <a:rPr lang="en-US" altLang="zh-CN" sz="1400" b="0" i="1" smtClean="0">
                            <a:solidFill>
                              <a:schemeClr val="accent2"/>
                            </a:solidFill>
                            <a:latin typeface="Cambria Math" panose="02040503050406030204" pitchFamily="18" charset="0"/>
                          </a:rPr>
                          <m:t>2</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𝑤</m:t>
                        </m:r>
                      </m:e>
                      <m:sub>
                        <m:r>
                          <a:rPr lang="en-US" altLang="zh-CN" sz="1400" b="0" i="1" smtClean="0">
                            <a:solidFill>
                              <a:schemeClr val="accent2"/>
                            </a:solidFill>
                            <a:latin typeface="Cambria Math" panose="02040503050406030204" pitchFamily="18" charset="0"/>
                          </a:rPr>
                          <m:t>2</m:t>
                        </m:r>
                      </m:sub>
                    </m:sSub>
                  </m:oMath>
                </a14:m>
                <a:r>
                  <a:rPr lang="en-US" altLang="zh-CN" sz="1400" dirty="0">
                    <a:solidFill>
                      <a:schemeClr val="accent2"/>
                    </a:solidFill>
                  </a:rPr>
                  <a:t> </a:t>
                </a:r>
                <a14:m>
                  <m:oMath xmlns:m="http://schemas.openxmlformats.org/officeDocument/2006/math">
                    <m:sSub>
                      <m:sSubPr>
                        <m:ctrlPr>
                          <a:rPr lang="en-US" altLang="zh-CN" sz="1400" i="1">
                            <a:solidFill>
                              <a:schemeClr val="accent2"/>
                            </a:solidFill>
                            <a:latin typeface="Cambria Math" panose="02040503050406030204" pitchFamily="18" charset="0"/>
                          </a:rPr>
                        </m:ctrlPr>
                      </m:sSubPr>
                      <m:e>
                        <m:r>
                          <a:rPr lang="en-US" altLang="zh-CN" sz="1400" b="0" i="1" smtClean="0">
                            <a:solidFill>
                              <a:schemeClr val="accent2"/>
                            </a:solidFill>
                            <a:latin typeface="Cambria Math" panose="02040503050406030204" pitchFamily="18" charset="0"/>
                          </a:rPr>
                          <m:t>+…+</m:t>
                        </m:r>
                        <m:r>
                          <a:rPr lang="en-US" altLang="zh-CN" sz="1400" i="1">
                            <a:solidFill>
                              <a:schemeClr val="accent2"/>
                            </a:solidFill>
                            <a:latin typeface="Cambria Math" panose="02040503050406030204" pitchFamily="18" charset="0"/>
                          </a:rPr>
                          <m:t>𝑥</m:t>
                        </m:r>
                      </m:e>
                      <m:sub>
                        <m:r>
                          <a:rPr lang="en-US" altLang="zh-CN" sz="1400" b="0" i="1" smtClean="0">
                            <a:solidFill>
                              <a:schemeClr val="accent2"/>
                            </a:solidFill>
                            <a:latin typeface="Cambria Math" panose="02040503050406030204" pitchFamily="18" charset="0"/>
                          </a:rPr>
                          <m:t>𝑛</m:t>
                        </m:r>
                      </m:sub>
                    </m:sSub>
                    <m:r>
                      <a:rPr lang="en-US" altLang="zh-CN" sz="1400" i="1">
                        <a:solidFill>
                          <a:schemeClr val="accent2"/>
                        </a:solidFill>
                        <a:latin typeface="Cambria Math" panose="02040503050406030204" pitchFamily="18" charset="0"/>
                      </a:rPr>
                      <m:t>∗</m:t>
                    </m:r>
                    <m:sSub>
                      <m:sSubPr>
                        <m:ctrlPr>
                          <a:rPr lang="en-US" altLang="zh-CN" sz="1400" i="1">
                            <a:solidFill>
                              <a:schemeClr val="accent2"/>
                            </a:solidFill>
                            <a:latin typeface="Cambria Math" panose="02040503050406030204" pitchFamily="18" charset="0"/>
                          </a:rPr>
                        </m:ctrlPr>
                      </m:sSubPr>
                      <m:e>
                        <m:r>
                          <a:rPr lang="en-US" altLang="zh-CN" sz="1400" i="1">
                            <a:solidFill>
                              <a:schemeClr val="accent2"/>
                            </a:solidFill>
                            <a:latin typeface="Cambria Math" panose="02040503050406030204" pitchFamily="18" charset="0"/>
                          </a:rPr>
                          <m:t>𝑤</m:t>
                        </m:r>
                      </m:e>
                      <m:sub>
                        <m:r>
                          <a:rPr lang="en-US" altLang="zh-CN" sz="1400" b="0" i="1" smtClean="0">
                            <a:solidFill>
                              <a:schemeClr val="accent2"/>
                            </a:solidFill>
                            <a:latin typeface="Cambria Math" panose="02040503050406030204" pitchFamily="18" charset="0"/>
                          </a:rPr>
                          <m:t>𝑛</m:t>
                        </m:r>
                      </m:sub>
                    </m:sSub>
                    <m:r>
                      <a:rPr lang="en-US" altLang="zh-CN" sz="1400" b="0" i="1" smtClean="0">
                        <a:solidFill>
                          <a:schemeClr val="accent2"/>
                        </a:solidFill>
                        <a:latin typeface="Cambria Math" panose="02040503050406030204" pitchFamily="18" charset="0"/>
                      </a:rPr>
                      <m:t>+</m:t>
                    </m:r>
                    <m:r>
                      <a:rPr lang="en-US" altLang="zh-CN" sz="1400" b="0" i="1" smtClean="0">
                        <a:solidFill>
                          <a:schemeClr val="accent2"/>
                        </a:solidFill>
                        <a:latin typeface="Cambria Math" panose="02040503050406030204" pitchFamily="18" charset="0"/>
                      </a:rPr>
                      <m:t>𝑏</m:t>
                    </m:r>
                  </m:oMath>
                </a14:m>
                <a:endParaRPr lang="zh-CN" altLang="en-US" sz="1400" dirty="0">
                  <a:solidFill>
                    <a:schemeClr val="accent2"/>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5753119" y="4273100"/>
                <a:ext cx="2762231" cy="215444"/>
              </a:xfrm>
              <a:prstGeom prst="rect">
                <a:avLst/>
              </a:prstGeom>
              <a:blipFill rotWithShape="1">
                <a:blip r:embed="rId4"/>
                <a:stretch>
                  <a:fillRect l="-1" t="-970" b="16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5667" y="996811"/>
            <a:ext cx="8537310" cy="787523"/>
          </a:xfrm>
          <a:prstGeom prst="rect">
            <a:avLst/>
          </a:prstGeom>
          <a:noFill/>
        </p:spPr>
        <p:txBody>
          <a:bodyPr wrap="square" rtlCol="0">
            <a:spAutoFit/>
          </a:bodyPr>
          <a:lstStyle/>
          <a:p>
            <a:pPr indent="360045">
              <a:lnSpc>
                <a:spcPct val="150000"/>
              </a:lnSpc>
            </a:pPr>
            <a:r>
              <a:rPr lang="zh-CN" altLang="en-US" sz="1600" dirty="0">
                <a:latin typeface="微软雅黑" panose="020B0503020204020204" pitchFamily="34" charset="-122"/>
                <a:ea typeface="微软雅黑" panose="020B0503020204020204" pitchFamily="34" charset="-122"/>
              </a:rPr>
              <a:t>前面</a:t>
            </a:r>
            <a:r>
              <a:rPr lang="zh-CN" altLang="en-US" sz="1600" b="1" dirty="0">
                <a:solidFill>
                  <a:srgbClr val="C00000"/>
                </a:solidFill>
                <a:latin typeface="微软雅黑" panose="020B0503020204020204" pitchFamily="34" charset="-122"/>
                <a:ea typeface="微软雅黑" panose="020B0503020204020204" pitchFamily="34" charset="-122"/>
              </a:rPr>
              <a:t>线性回归</a:t>
            </a:r>
            <a:r>
              <a:rPr lang="zh-CN" altLang="en-US" sz="1600" dirty="0">
                <a:latin typeface="微软雅黑" panose="020B0503020204020204" pitchFamily="34" charset="-122"/>
                <a:ea typeface="微软雅黑" panose="020B0503020204020204" pitchFamily="34" charset="-122"/>
              </a:rPr>
              <a:t>的损失函数是</a:t>
            </a:r>
            <a:r>
              <a:rPr lang="zh-CN" altLang="en-US" sz="1600" b="1" dirty="0">
                <a:latin typeface="微软雅黑" panose="020B0503020204020204" pitchFamily="34" charset="-122"/>
                <a:ea typeface="微软雅黑" panose="020B0503020204020204" pitchFamily="34" charset="-122"/>
              </a:rPr>
              <a:t>平方损失，</a:t>
            </a:r>
            <a:r>
              <a:rPr lang="zh-CN" altLang="en-US" sz="1600" dirty="0">
                <a:latin typeface="微软雅黑" panose="020B0503020204020204" pitchFamily="34" charset="-122"/>
                <a:ea typeface="微软雅黑" panose="020B0503020204020204" pitchFamily="34" charset="-122"/>
              </a:rPr>
              <a:t>如果</a:t>
            </a:r>
            <a:r>
              <a:rPr lang="zh-CN" altLang="en-US" sz="1600" b="1" dirty="0">
                <a:solidFill>
                  <a:srgbClr val="C00000"/>
                </a:solidFill>
                <a:latin typeface="微软雅黑" panose="020B0503020204020204" pitchFamily="34" charset="-122"/>
                <a:ea typeface="微软雅黑" panose="020B0503020204020204" pitchFamily="34" charset="-122"/>
              </a:rPr>
              <a:t>逻辑回归</a:t>
            </a:r>
            <a:r>
              <a:rPr lang="zh-CN" altLang="en-US" sz="1600" dirty="0">
                <a:latin typeface="微软雅黑" panose="020B0503020204020204" pitchFamily="34" charset="-122"/>
                <a:ea typeface="微软雅黑" panose="020B0503020204020204" pitchFamily="34" charset="-122"/>
              </a:rPr>
              <a:t>的损失函数也定义为</a:t>
            </a:r>
            <a:r>
              <a:rPr lang="zh-CN" altLang="en-US" sz="1600" b="1" dirty="0">
                <a:latin typeface="微软雅黑" panose="020B0503020204020204" pitchFamily="34" charset="-122"/>
                <a:ea typeface="微软雅黑" panose="020B0503020204020204" pitchFamily="34" charset="-122"/>
              </a:rPr>
              <a:t>平方损失</a:t>
            </a:r>
            <a:r>
              <a:rPr lang="zh-CN" altLang="en-US" sz="1600" dirty="0">
                <a:latin typeface="微软雅黑" panose="020B0503020204020204" pitchFamily="34" charset="-122"/>
                <a:ea typeface="微软雅黑" panose="020B0503020204020204" pitchFamily="34" charset="-122"/>
              </a:rPr>
              <a:t>，那么：</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逻辑回归中的损失函数</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文本框 4"/>
              <p:cNvSpPr txBox="1"/>
              <p:nvPr/>
            </p:nvSpPr>
            <p:spPr>
              <a:xfrm>
                <a:off x="511023" y="1591307"/>
                <a:ext cx="3945376" cy="100822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400" b="0" i="1" smtClean="0">
                          <a:solidFill>
                            <a:srgbClr val="7030A0"/>
                          </a:solidFill>
                          <a:latin typeface="Cambria Math" panose="02040503050406030204" pitchFamily="18" charset="0"/>
                        </a:rPr>
                        <m:t>𝐽</m:t>
                      </m:r>
                      <m:d>
                        <m:dPr>
                          <m:ctrlPr>
                            <a:rPr lang="en-US" altLang="zh-CN" sz="2400" b="0" i="1" smtClean="0">
                              <a:solidFill>
                                <a:srgbClr val="7030A0"/>
                              </a:solidFill>
                              <a:latin typeface="Cambria Math" panose="02040503050406030204" pitchFamily="18" charset="0"/>
                            </a:rPr>
                          </m:ctrlPr>
                        </m:dPr>
                        <m:e>
                          <m:r>
                            <a:rPr lang="en-US" altLang="zh-CN" sz="2400" b="0" i="1" smtClean="0">
                              <a:solidFill>
                                <a:srgbClr val="7030A0"/>
                              </a:solidFill>
                              <a:latin typeface="Cambria Math" panose="02040503050406030204" pitchFamily="18" charset="0"/>
                            </a:rPr>
                            <m:t>𝑤</m:t>
                          </m:r>
                        </m:e>
                      </m:d>
                      <m:r>
                        <a:rPr lang="en-US" altLang="zh-CN" sz="2400" b="0" i="1" smtClean="0">
                          <a:solidFill>
                            <a:srgbClr val="7030A0"/>
                          </a:solidFill>
                          <a:latin typeface="Cambria Math" panose="02040503050406030204" pitchFamily="18" charset="0"/>
                        </a:rPr>
                        <m:t>=</m:t>
                      </m:r>
                      <m:f>
                        <m:fPr>
                          <m:ctrlPr>
                            <a:rPr lang="en-US" altLang="zh-CN" sz="2400" i="1">
                              <a:solidFill>
                                <a:srgbClr val="7030A0"/>
                              </a:solidFill>
                              <a:latin typeface="Cambria Math" panose="02040503050406030204" pitchFamily="18" charset="0"/>
                            </a:rPr>
                          </m:ctrlPr>
                        </m:fPr>
                        <m:num>
                          <m:r>
                            <a:rPr lang="en-US" altLang="zh-CN" sz="2400" i="1">
                              <a:solidFill>
                                <a:srgbClr val="7030A0"/>
                              </a:solidFill>
                              <a:latin typeface="Cambria Math" panose="02040503050406030204" pitchFamily="18" charset="0"/>
                            </a:rPr>
                            <m:t>1</m:t>
                          </m:r>
                        </m:num>
                        <m:den>
                          <m:r>
                            <a:rPr lang="en-US" altLang="zh-CN" sz="2400" i="1">
                              <a:solidFill>
                                <a:srgbClr val="7030A0"/>
                              </a:solidFill>
                              <a:latin typeface="Cambria Math" panose="02040503050406030204" pitchFamily="18" charset="0"/>
                            </a:rPr>
                            <m:t>𝑛</m:t>
                          </m:r>
                        </m:den>
                      </m:f>
                      <m:nary>
                        <m:naryPr>
                          <m:chr m:val="∑"/>
                          <m:ctrlPr>
                            <a:rPr lang="en-US" altLang="zh-CN" sz="2400" b="0" i="1" smtClean="0">
                              <a:solidFill>
                                <a:srgbClr val="7030A0"/>
                              </a:solidFill>
                              <a:latin typeface="Cambria Math" panose="02040503050406030204" pitchFamily="18" charset="0"/>
                            </a:rPr>
                          </m:ctrlPr>
                        </m:naryPr>
                        <m:sub>
                          <m:r>
                            <m:rPr>
                              <m:brk m:alnAt="23"/>
                            </m:rPr>
                            <a:rPr lang="en-US" altLang="zh-CN" sz="2400" b="0" i="1" smtClean="0">
                              <a:solidFill>
                                <a:srgbClr val="7030A0"/>
                              </a:solidFill>
                              <a:latin typeface="Cambria Math" panose="02040503050406030204" pitchFamily="18" charset="0"/>
                            </a:rPr>
                            <m:t>𝑖</m:t>
                          </m:r>
                          <m:r>
                            <a:rPr lang="en-US" altLang="zh-CN" sz="2400" b="0" i="1" smtClean="0">
                              <a:solidFill>
                                <a:srgbClr val="7030A0"/>
                              </a:solidFill>
                              <a:latin typeface="Cambria Math" panose="02040503050406030204" pitchFamily="18" charset="0"/>
                            </a:rPr>
                            <m:t>=</m:t>
                          </m:r>
                          <m:r>
                            <a:rPr lang="en-US" altLang="zh-CN" sz="2400" b="0" i="1" smtClean="0">
                              <a:solidFill>
                                <a:srgbClr val="7030A0"/>
                              </a:solidFill>
                              <a:latin typeface="Cambria Math" panose="02040503050406030204" pitchFamily="18" charset="0"/>
                            </a:rPr>
                            <m:t>1</m:t>
                          </m:r>
                        </m:sub>
                        <m:sup>
                          <m:r>
                            <a:rPr lang="en-US" altLang="zh-CN" sz="2400" b="0" i="1" smtClean="0">
                              <a:solidFill>
                                <a:srgbClr val="7030A0"/>
                              </a:solidFill>
                              <a:latin typeface="Cambria Math" panose="02040503050406030204" pitchFamily="18" charset="0"/>
                            </a:rPr>
                            <m:t>𝑛</m:t>
                          </m:r>
                        </m:sup>
                        <m:e>
                          <m:sSup>
                            <m:sSupPr>
                              <m:ctrlPr>
                                <a:rPr lang="en-US" altLang="zh-CN" sz="2400" b="0" i="1" smtClean="0">
                                  <a:solidFill>
                                    <a:srgbClr val="7030A0"/>
                                  </a:solidFill>
                                  <a:latin typeface="Cambria Math" panose="02040503050406030204" pitchFamily="18" charset="0"/>
                                </a:rPr>
                              </m:ctrlPr>
                            </m:sSupPr>
                            <m:e>
                              <m:d>
                                <m:dPr>
                                  <m:ctrlPr>
                                    <a:rPr lang="en-US" altLang="zh-CN" sz="2400" b="0" i="1" smtClean="0">
                                      <a:solidFill>
                                        <a:srgbClr val="7030A0"/>
                                      </a:solidFill>
                                      <a:latin typeface="Cambria Math" panose="02040503050406030204" pitchFamily="18" charset="0"/>
                                    </a:rPr>
                                  </m:ctrlPr>
                                </m:dPr>
                                <m:e>
                                  <m:r>
                                    <a:rPr lang="zh-CN" altLang="en-US" sz="2400" b="0" i="1" smtClean="0">
                                      <a:solidFill>
                                        <a:srgbClr val="7030A0"/>
                                      </a:solidFill>
                                      <a:latin typeface="Cambria Math" panose="02040503050406030204" pitchFamily="18" charset="0"/>
                                    </a:rPr>
                                    <m:t>𝜑</m:t>
                                  </m:r>
                                  <m:d>
                                    <m:dPr>
                                      <m:ctrlPr>
                                        <a:rPr lang="en-US" altLang="zh-CN" sz="2400" b="0" i="1" smtClean="0">
                                          <a:solidFill>
                                            <a:srgbClr val="7030A0"/>
                                          </a:solidFill>
                                          <a:latin typeface="Cambria Math" panose="02040503050406030204" pitchFamily="18" charset="0"/>
                                        </a:rPr>
                                      </m:ctrlPr>
                                    </m:dPr>
                                    <m:e>
                                      <m:sSub>
                                        <m:sSubPr>
                                          <m:ctrlPr>
                                            <a:rPr lang="en-US" altLang="zh-CN" sz="2400" b="0" i="1" smtClean="0">
                                              <a:solidFill>
                                                <a:srgbClr val="7030A0"/>
                                              </a:solidFill>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𝑧</m:t>
                                          </m:r>
                                        </m:e>
                                        <m:sub>
                                          <m:r>
                                            <a:rPr lang="en-US" altLang="zh-CN" sz="2400" b="0" i="1" smtClean="0">
                                              <a:solidFill>
                                                <a:srgbClr val="7030A0"/>
                                              </a:solidFill>
                                              <a:latin typeface="Cambria Math" panose="02040503050406030204" pitchFamily="18" charset="0"/>
                                            </a:rPr>
                                            <m:t>𝑖</m:t>
                                          </m:r>
                                        </m:sub>
                                      </m:sSub>
                                    </m:e>
                                  </m:d>
                                  <m:r>
                                    <a:rPr lang="en-US" altLang="zh-CN" sz="2400" b="0" i="1" smtClean="0">
                                      <a:solidFill>
                                        <a:srgbClr val="7030A0"/>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a:rPr lang="en-US" altLang="zh-CN" sz="2400" b="0" i="1" smtClean="0">
                                          <a:solidFill>
                                            <a:srgbClr val="7030A0"/>
                                          </a:solidFill>
                                          <a:latin typeface="Cambria Math" panose="02040503050406030204" pitchFamily="18" charset="0"/>
                                        </a:rPr>
                                        <m:t>𝑦</m:t>
                                      </m:r>
                                    </m:e>
                                    <m:sub>
                                      <m:r>
                                        <a:rPr lang="en-US" altLang="zh-CN" sz="2400" b="0" i="1" smtClean="0">
                                          <a:solidFill>
                                            <a:srgbClr val="7030A0"/>
                                          </a:solidFill>
                                          <a:latin typeface="Cambria Math" panose="02040503050406030204" pitchFamily="18" charset="0"/>
                                        </a:rPr>
                                        <m:t>𝑖</m:t>
                                      </m:r>
                                    </m:sub>
                                  </m:sSub>
                                </m:e>
                              </m:d>
                            </m:e>
                            <m:sup>
                              <m:r>
                                <a:rPr lang="en-US" altLang="zh-CN" sz="2400" b="0" i="1" smtClean="0">
                                  <a:solidFill>
                                    <a:srgbClr val="7030A0"/>
                                  </a:solidFill>
                                  <a:latin typeface="Cambria Math" panose="02040503050406030204" pitchFamily="18" charset="0"/>
                                </a:rPr>
                                <m:t>2</m:t>
                              </m:r>
                            </m:sup>
                          </m:sSup>
                        </m:e>
                      </m:nary>
                    </m:oMath>
                  </m:oMathPara>
                </a14:m>
                <a:endParaRPr lang="zh-CN" altLang="en-US" sz="2400" dirty="0">
                  <a:solidFill>
                    <a:srgbClr val="7030A0"/>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511023" y="1591307"/>
                <a:ext cx="3945376" cy="1008225"/>
              </a:xfrm>
              <a:prstGeom prst="rect">
                <a:avLst/>
              </a:prstGeom>
              <a:blipFill rotWithShape="1">
                <a:blip r:embed="rId1"/>
                <a:stretch>
                  <a:fillRect l="-12" t="-63" r="15"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187744" y="2958795"/>
                <a:ext cx="8537310" cy="1890326"/>
              </a:xfrm>
              <a:prstGeom prst="rect">
                <a:avLst/>
              </a:prstGeom>
              <a:noFill/>
            </p:spPr>
            <p:txBody>
              <a:bodyPr wrap="square" rtlCol="0">
                <a:spAutoFit/>
              </a:bodyPr>
              <a:lstStyle/>
              <a:p>
                <a:pPr indent="360045">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rPr>
                  <a:t>其中：</a:t>
                </a:r>
                <a:endParaRPr lang="en-US" altLang="zh-CN" sz="1600" dirty="0">
                  <a:solidFill>
                    <a:srgbClr val="C00000"/>
                  </a:solidFill>
                  <a:latin typeface="微软雅黑" panose="020B0503020204020204" pitchFamily="34" charset="-122"/>
                  <a:ea typeface="微软雅黑" panose="020B0503020204020204" pitchFamily="34" charset="-122"/>
                </a:endParaRPr>
              </a:p>
              <a:p>
                <a:pPr indent="360045">
                  <a:lnSpc>
                    <a:spcPct val="150000"/>
                  </a:lnSpc>
                </a:pPr>
                <a:r>
                  <a:rPr lang="en-US" altLang="zh-CN" sz="1600" b="0" dirty="0">
                    <a:solidFill>
                      <a:schemeClr val="tx1"/>
                    </a:solidFill>
                    <a:ea typeface="微软雅黑" panose="020B0503020204020204" pitchFamily="34" charset="-122"/>
                  </a:rPr>
                  <a:t>	</a:t>
                </a:r>
                <a14:m>
                  <m:oMath xmlns:m="http://schemas.openxmlformats.org/officeDocument/2006/math">
                    <m:r>
                      <a:rPr lang="en-US" altLang="zh-CN" sz="1600" b="0" i="1" smtClean="0">
                        <a:solidFill>
                          <a:schemeClr val="tx1"/>
                        </a:solidFill>
                        <a:latin typeface="Cambria Math" panose="02040503050406030204" pitchFamily="18" charset="0"/>
                        <a:ea typeface="微软雅黑" panose="020B0503020204020204" pitchFamily="34" charset="-122"/>
                      </a:rPr>
                      <m:t>𝑖</m:t>
                    </m:r>
                  </m:oMath>
                </a14:m>
                <a:r>
                  <a:rPr lang="zh-CN" altLang="en-US" sz="1600" dirty="0">
                    <a:solidFill>
                      <a:schemeClr val="tx1"/>
                    </a:solidFill>
                    <a:latin typeface="黑体" panose="02010609060101010101" pitchFamily="49" charset="-122"/>
                    <a:ea typeface="黑体" panose="02010609060101010101" pitchFamily="49" charset="-122"/>
                  </a:rPr>
                  <a:t>表示第</a:t>
                </a:r>
                <a14:m>
                  <m:oMath xmlns:m="http://schemas.openxmlformats.org/officeDocument/2006/math">
                    <m:r>
                      <a:rPr lang="en-US" altLang="zh-CN" sz="1600" b="0" i="1" dirty="0" smtClean="0">
                        <a:solidFill>
                          <a:schemeClr val="tx1"/>
                        </a:solidFill>
                        <a:latin typeface="Cambria Math" panose="02040503050406030204" pitchFamily="18" charset="0"/>
                      </a:rPr>
                      <m:t>𝑖</m:t>
                    </m:r>
                    <m:r>
                      <a:rPr lang="zh-CN" altLang="en-US" sz="1600" i="1" dirty="0">
                        <a:solidFill>
                          <a:schemeClr val="tx1"/>
                        </a:solidFill>
                        <a:latin typeface="Cambria Math" panose="02040503050406030204" pitchFamily="18" charset="0"/>
                      </a:rPr>
                      <m:t>个</m:t>
                    </m:r>
                  </m:oMath>
                </a14:m>
                <a:r>
                  <a:rPr lang="zh-CN" altLang="en-US" sz="1600" dirty="0">
                    <a:solidFill>
                      <a:schemeClr val="tx1"/>
                    </a:solidFill>
                    <a:latin typeface="黑体" panose="02010609060101010101" pitchFamily="49" charset="-122"/>
                    <a:ea typeface="黑体" panose="02010609060101010101" pitchFamily="49" charset="-122"/>
                  </a:rPr>
                  <a:t>样本点</a:t>
                </a:r>
                <a:r>
                  <a:rPr lang="en-US" altLang="zh-CN" sz="1600" dirty="0">
                    <a:solidFill>
                      <a:schemeClr val="tx1"/>
                    </a:solidFill>
                    <a:latin typeface="黑体" panose="02010609060101010101" pitchFamily="49" charset="-122"/>
                    <a:ea typeface="黑体" panose="02010609060101010101" pitchFamily="49" charset="-122"/>
                  </a:rPr>
                  <a:t>  </a:t>
                </a:r>
                <a:endParaRPr lang="en-US" altLang="zh-CN" sz="1600" dirty="0">
                  <a:solidFill>
                    <a:schemeClr val="tx1"/>
                  </a:solidFill>
                  <a:latin typeface="黑体" panose="02010609060101010101" pitchFamily="49" charset="-122"/>
                  <a:ea typeface="黑体" panose="02010609060101010101" pitchFamily="49" charset="-122"/>
                </a:endParaRPr>
              </a:p>
              <a:p>
                <a:pPr indent="360045">
                  <a:lnSpc>
                    <a:spcPct val="150000"/>
                  </a:lnSpc>
                </a:pPr>
                <a:r>
                  <a:rPr lang="en-US" altLang="zh-CN" sz="1600" dirty="0">
                    <a:solidFill>
                      <a:schemeClr val="tx1"/>
                    </a:solidFill>
                  </a:rPr>
                  <a:t>	</a:t>
                </a:r>
                <a14:m>
                  <m:oMath xmlns:m="http://schemas.openxmlformats.org/officeDocument/2006/math">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𝑧</m:t>
                        </m:r>
                      </m:e>
                      <m:sub>
                        <m:r>
                          <a:rPr lang="en-US" altLang="zh-CN" sz="1600" i="1">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𝑤</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𝑏</m:t>
                    </m:r>
                    <m:r>
                      <a:rPr lang="en-US" altLang="zh-CN" sz="1600" i="1">
                        <a:solidFill>
                          <a:schemeClr val="tx1"/>
                        </a:solidFill>
                        <a:latin typeface="Cambria Math" panose="02040503050406030204" pitchFamily="18" charset="0"/>
                      </a:rPr>
                      <m:t> </m:t>
                    </m:r>
                  </m:oMath>
                </a14:m>
                <a:r>
                  <a:rPr lang="en-US" altLang="zh-CN" sz="1600" dirty="0">
                    <a:solidFill>
                      <a:schemeClr val="tx1"/>
                    </a:solidFill>
                    <a:latin typeface="黑体" panose="02010609060101010101" pitchFamily="49" charset="-122"/>
                    <a:ea typeface="黑体" panose="02010609060101010101" pitchFamily="49" charset="-122"/>
                  </a:rPr>
                  <a:t> </a:t>
                </a:r>
                <a:endParaRPr lang="en-US" altLang="zh-CN" sz="1600" dirty="0">
                  <a:solidFill>
                    <a:schemeClr val="tx1"/>
                  </a:solidFill>
                  <a:latin typeface="黑体" panose="02010609060101010101" pitchFamily="49" charset="-122"/>
                  <a:ea typeface="黑体" panose="02010609060101010101" pitchFamily="49" charset="-122"/>
                </a:endParaRPr>
              </a:p>
              <a:p>
                <a:pPr indent="360045">
                  <a:lnSpc>
                    <a:spcPct val="150000"/>
                  </a:lnSpc>
                </a:pPr>
                <a:r>
                  <a:rPr lang="en-US" altLang="zh-CN" sz="1600" dirty="0">
                    <a:solidFill>
                      <a:schemeClr val="tx1"/>
                    </a:solidFill>
                  </a:rPr>
                  <a:t>	</a:t>
                </a:r>
                <a14:m>
                  <m:oMath xmlns:m="http://schemas.openxmlformats.org/officeDocument/2006/math">
                    <m:r>
                      <a:rPr lang="zh-CN" altLang="en-US" sz="1600" i="1">
                        <a:solidFill>
                          <a:schemeClr val="tx1"/>
                        </a:solidFill>
                        <a:latin typeface="Cambria Math" panose="02040503050406030204" pitchFamily="18" charset="0"/>
                      </a:rPr>
                      <m:t>𝜑</m:t>
                    </m:r>
                    <m:d>
                      <m:dPr>
                        <m:ctrlPr>
                          <a:rPr lang="en-US" altLang="zh-CN" sz="1600" i="1">
                            <a:solidFill>
                              <a:schemeClr val="tx1"/>
                            </a:solidFill>
                            <a:latin typeface="Cambria Math" panose="02040503050406030204" pitchFamily="18" charset="0"/>
                          </a:rPr>
                        </m:ctrlPr>
                      </m:dPr>
                      <m:e>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𝑧</m:t>
                            </m:r>
                          </m:e>
                          <m:sub>
                            <m:r>
                              <a:rPr lang="en-US" altLang="zh-CN" sz="1600" i="1">
                                <a:solidFill>
                                  <a:schemeClr val="tx1"/>
                                </a:solidFill>
                                <a:latin typeface="Cambria Math" panose="02040503050406030204" pitchFamily="18" charset="0"/>
                              </a:rPr>
                              <m:t>𝑖</m:t>
                            </m:r>
                          </m:sub>
                        </m:sSub>
                      </m:e>
                    </m:d>
                  </m:oMath>
                </a14:m>
                <a:r>
                  <a:rPr lang="zh-CN" altLang="en-US" sz="1600" dirty="0">
                    <a:solidFill>
                      <a:schemeClr val="tx1"/>
                    </a:solidFill>
                    <a:latin typeface="黑体" panose="02010609060101010101" pitchFamily="49" charset="-122"/>
                    <a:ea typeface="黑体" panose="02010609060101010101" pitchFamily="49" charset="-122"/>
                  </a:rPr>
                  <a:t>表示对</a:t>
                </a:r>
                <a14:m>
                  <m:oMath xmlns:m="http://schemas.openxmlformats.org/officeDocument/2006/math">
                    <m:r>
                      <a:rPr lang="en-US" altLang="zh-CN" sz="1600" i="1">
                        <a:solidFill>
                          <a:schemeClr val="tx1"/>
                        </a:solidFill>
                        <a:latin typeface="Cambria Math" panose="02040503050406030204" pitchFamily="18" charset="0"/>
                        <a:ea typeface="微软雅黑" panose="020B0503020204020204" pitchFamily="34" charset="-122"/>
                      </a:rPr>
                      <m:t>𝑖</m:t>
                    </m:r>
                  </m:oMath>
                </a14:m>
                <a:r>
                  <a:rPr lang="zh-CN" altLang="en-US" sz="1600" dirty="0">
                    <a:solidFill>
                      <a:schemeClr val="tx1"/>
                    </a:solidFill>
                    <a:latin typeface="黑体" panose="02010609060101010101" pitchFamily="49" charset="-122"/>
                    <a:ea typeface="黑体" panose="02010609060101010101" pitchFamily="49" charset="-122"/>
                  </a:rPr>
                  <a:t>个样本的预测值</a:t>
                </a:r>
                <a:endParaRPr lang="en-US" altLang="zh-CN" sz="1600" dirty="0">
                  <a:solidFill>
                    <a:schemeClr val="tx1"/>
                  </a:solidFill>
                  <a:latin typeface="黑体" panose="02010609060101010101" pitchFamily="49" charset="-122"/>
                  <a:ea typeface="黑体" panose="02010609060101010101" pitchFamily="49" charset="-122"/>
                </a:endParaRPr>
              </a:p>
              <a:p>
                <a:pPr indent="360045">
                  <a:lnSpc>
                    <a:spcPct val="150000"/>
                  </a:lnSpc>
                </a:pP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𝑦</m:t>
                        </m:r>
                      </m:e>
                      <m:sub>
                        <m:r>
                          <a:rPr lang="en-US" altLang="zh-CN" sz="1600" i="1">
                            <a:latin typeface="Cambria Math" panose="02040503050406030204" pitchFamily="18" charset="0"/>
                          </a:rPr>
                          <m:t>𝑖</m:t>
                        </m:r>
                      </m:sub>
                    </m:sSub>
                  </m:oMath>
                </a14:m>
                <a:r>
                  <a:rPr lang="zh-CN" altLang="en-US" sz="1600" dirty="0">
                    <a:latin typeface="黑体" panose="02010609060101010101" pitchFamily="49" charset="-122"/>
                    <a:ea typeface="黑体" panose="02010609060101010101" pitchFamily="49" charset="-122"/>
                  </a:rPr>
                  <a:t>表示第</a:t>
                </a:r>
                <a14:m>
                  <m:oMath xmlns:m="http://schemas.openxmlformats.org/officeDocument/2006/math">
                    <m:r>
                      <a:rPr lang="en-US" altLang="zh-CN" sz="1600" i="1">
                        <a:latin typeface="Cambria Math" panose="02040503050406030204" pitchFamily="18" charset="0"/>
                        <a:ea typeface="微软雅黑" panose="020B0503020204020204" pitchFamily="34" charset="-122"/>
                      </a:rPr>
                      <m:t>𝑖</m:t>
                    </m:r>
                  </m:oMath>
                </a14:m>
                <a:r>
                  <a:rPr lang="zh-CN" altLang="en-US" sz="1600" dirty="0">
                    <a:latin typeface="黑体" panose="02010609060101010101" pitchFamily="49" charset="-122"/>
                    <a:ea typeface="黑体" panose="02010609060101010101" pitchFamily="49" charset="-122"/>
                  </a:rPr>
                  <a:t>个样本的标签值</a:t>
                </a:r>
                <a:endParaRPr lang="en-US" altLang="zh-CN" sz="1600" dirty="0">
                  <a:latin typeface="黑体" panose="02010609060101010101" pitchFamily="49" charset="-122"/>
                  <a:ea typeface="黑体"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187744" y="2958795"/>
                <a:ext cx="8537310" cy="1890326"/>
              </a:xfrm>
              <a:prstGeom prst="rect">
                <a:avLst/>
              </a:prstGeom>
              <a:blipFill rotWithShape="1">
                <a:blip r:embed="rId2"/>
                <a:stretch>
                  <a:fillRect l="-5" t="-17" r="2" b="-53"/>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5206314" y="1457166"/>
            <a:ext cx="3822357" cy="2328523"/>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sym typeface="+mn-ea"/>
              </a:rPr>
              <a:t>机器学习系统：</a:t>
            </a:r>
            <a:endParaRPr lang="en-US" altLang="zh-CN" sz="2000" b="1" dirty="0">
              <a:solidFill>
                <a:srgbClr val="C00000"/>
              </a:solidFill>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sym typeface="+mn-ea"/>
              </a:rPr>
              <a:t> </a:t>
            </a:r>
            <a:endParaRPr lang="en-US" altLang="zh-CN" sz="2000"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sym typeface="+mn-ea"/>
              </a:rPr>
              <a:t> </a:t>
            </a:r>
            <a:r>
              <a:rPr lang="zh-CN" altLang="en-US" sz="2000" dirty="0">
                <a:latin typeface="黑体" panose="02010609060101010101" pitchFamily="49" charset="-122"/>
                <a:ea typeface="黑体" panose="02010609060101010101" pitchFamily="49" charset="-122"/>
                <a:sym typeface="+mn-ea"/>
              </a:rPr>
              <a:t>通过学习如何组合输入信息</a:t>
            </a:r>
            <a:endParaRPr lang="en-US" altLang="zh-CN" sz="2000"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sym typeface="+mn-ea"/>
              </a:rPr>
              <a:t> 来对未见过的数据</a:t>
            </a:r>
            <a:endParaRPr lang="en-US" altLang="zh-CN" sz="2000"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zh-CN" altLang="en-US" sz="2000" dirty="0">
                <a:latin typeface="黑体" panose="02010609060101010101" pitchFamily="49" charset="-122"/>
                <a:ea typeface="黑体" panose="02010609060101010101" pitchFamily="49" charset="-122"/>
                <a:sym typeface="+mn-ea"/>
              </a:rPr>
              <a:t> 做出有用的预测</a:t>
            </a:r>
            <a:endParaRPr lang="zh-CN" altLang="en-US" sz="16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监督式机器学习</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5" name="矩形 4"/>
          <p:cNvSpPr/>
          <p:nvPr/>
        </p:nvSpPr>
        <p:spPr>
          <a:xfrm>
            <a:off x="551525" y="4348332"/>
            <a:ext cx="6060639" cy="646331"/>
          </a:xfrm>
          <a:prstGeom prst="rect">
            <a:avLst/>
          </a:prstGeom>
        </p:spPr>
        <p:txBody>
          <a:bodyPr wrap="square">
            <a:spAutoFit/>
          </a:bodyPr>
          <a:lstStyle/>
          <a:p>
            <a:r>
              <a:rPr lang="zh-CN" altLang="en-US" dirty="0"/>
              <a:t>本讲课程部分内容基于“</a:t>
            </a:r>
            <a:r>
              <a:rPr lang="zh-CN" altLang="en-US" b="1" dirty="0">
                <a:solidFill>
                  <a:srgbClr val="3366FF"/>
                </a:solidFill>
              </a:rPr>
              <a:t>机器学习速成课程</a:t>
            </a:r>
            <a:r>
              <a:rPr lang="zh-CN" altLang="en-US" dirty="0"/>
              <a:t>” https://developers.google.cn/machine-learning/crash-course/</a:t>
            </a:r>
            <a:endParaRPr lang="zh-CN" altLang="en-US" dirty="0"/>
          </a:p>
        </p:txBody>
      </p:sp>
      <p:pic>
        <p:nvPicPr>
          <p:cNvPr id="6" name="图片 5"/>
          <p:cNvPicPr>
            <a:picLocks noChangeAspect="1"/>
          </p:cNvPicPr>
          <p:nvPr/>
        </p:nvPicPr>
        <p:blipFill>
          <a:blip r:embed="rId1"/>
          <a:stretch>
            <a:fillRect/>
          </a:stretch>
        </p:blipFill>
        <p:spPr>
          <a:xfrm>
            <a:off x="551525" y="1273108"/>
            <a:ext cx="4654789" cy="259728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逻辑回归中的损失函数</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文本框 4"/>
              <p:cNvSpPr txBox="1"/>
              <p:nvPr/>
            </p:nvSpPr>
            <p:spPr>
              <a:xfrm>
                <a:off x="571141" y="1176480"/>
                <a:ext cx="3267614" cy="75623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𝐽</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𝑤</m:t>
                          </m:r>
                        </m:e>
                      </m:d>
                      <m:r>
                        <a:rPr lang="en-US" altLang="zh-CN" b="0" i="1" smtClean="0">
                          <a:solidFill>
                            <a:srgbClr val="7030A0"/>
                          </a:solidFill>
                          <a:latin typeface="Cambria Math" panose="02040503050406030204" pitchFamily="18" charset="0"/>
                        </a:rPr>
                        <m:t>=</m:t>
                      </m:r>
                      <m:nary>
                        <m:naryPr>
                          <m:chr m:val="∑"/>
                          <m:ctrlPr>
                            <a:rPr lang="en-US" altLang="zh-CN" b="0" i="1" smtClean="0">
                              <a:solidFill>
                                <a:srgbClr val="7030A0"/>
                              </a:solidFill>
                              <a:latin typeface="Cambria Math" panose="02040503050406030204" pitchFamily="18" charset="0"/>
                            </a:rPr>
                          </m:ctrlPr>
                        </m:naryPr>
                        <m:sub>
                          <m:r>
                            <m:rPr>
                              <m:brk m:alnAt="23"/>
                            </m:rPr>
                            <a:rPr lang="en-US" altLang="zh-CN" b="0" i="1" smtClean="0">
                              <a:solidFill>
                                <a:srgbClr val="7030A0"/>
                              </a:solidFill>
                              <a:latin typeface="Cambria Math" panose="02040503050406030204" pitchFamily="18" charset="0"/>
                            </a:rPr>
                            <m:t>𝑖</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1</m:t>
                          </m:r>
                        </m:sub>
                        <m:sup>
                          <m:r>
                            <a:rPr lang="en-US" altLang="zh-CN" b="0" i="1" smtClean="0">
                              <a:solidFill>
                                <a:srgbClr val="7030A0"/>
                              </a:solidFill>
                              <a:latin typeface="Cambria Math" panose="02040503050406030204" pitchFamily="18" charset="0"/>
                            </a:rPr>
                            <m:t>𝑛</m:t>
                          </m:r>
                        </m:sup>
                        <m:e>
                          <m:f>
                            <m:fPr>
                              <m:ctrlPr>
                                <a:rPr lang="en-US" altLang="zh-CN" b="0" i="1" smtClean="0">
                                  <a:solidFill>
                                    <a:srgbClr val="7030A0"/>
                                  </a:solidFill>
                                  <a:latin typeface="Cambria Math" panose="02040503050406030204" pitchFamily="18" charset="0"/>
                                </a:rPr>
                              </m:ctrlPr>
                            </m:fPr>
                            <m:num>
                              <m:r>
                                <a:rPr lang="en-US" altLang="zh-CN" b="0" i="1" smtClean="0">
                                  <a:solidFill>
                                    <a:srgbClr val="7030A0"/>
                                  </a:solidFill>
                                  <a:latin typeface="Cambria Math" panose="02040503050406030204" pitchFamily="18" charset="0"/>
                                </a:rPr>
                                <m:t>1</m:t>
                              </m:r>
                            </m:num>
                            <m:den>
                              <m:r>
                                <a:rPr lang="en-US" altLang="zh-CN" b="0" i="1" smtClean="0">
                                  <a:solidFill>
                                    <a:srgbClr val="7030A0"/>
                                  </a:solidFill>
                                  <a:latin typeface="Cambria Math" panose="02040503050406030204" pitchFamily="18" charset="0"/>
                                </a:rPr>
                                <m:t>𝑛</m:t>
                              </m:r>
                            </m:den>
                          </m:f>
                          <m:sSup>
                            <m:sSupPr>
                              <m:ctrlPr>
                                <a:rPr lang="en-US" altLang="zh-CN" b="0" i="1" smtClean="0">
                                  <a:solidFill>
                                    <a:srgbClr val="7030A0"/>
                                  </a:solidFill>
                                  <a:latin typeface="Cambria Math" panose="02040503050406030204" pitchFamily="18" charset="0"/>
                                </a:rPr>
                              </m:ctrlPr>
                            </m:sSupPr>
                            <m:e>
                              <m:d>
                                <m:dPr>
                                  <m:ctrlPr>
                                    <a:rPr lang="en-US" altLang="zh-CN" b="0" i="1" smtClean="0">
                                      <a:solidFill>
                                        <a:srgbClr val="7030A0"/>
                                      </a:solidFill>
                                      <a:latin typeface="Cambria Math" panose="02040503050406030204" pitchFamily="18" charset="0"/>
                                    </a:rPr>
                                  </m:ctrlPr>
                                </m:dPr>
                                <m:e>
                                  <m:r>
                                    <a:rPr lang="zh-CN" altLang="en-US" b="0" i="1" smtClean="0">
                                      <a:solidFill>
                                        <a:srgbClr val="7030A0"/>
                                      </a:solidFill>
                                      <a:latin typeface="Cambria Math" panose="02040503050406030204" pitchFamily="18" charset="0"/>
                                    </a:rPr>
                                    <m:t>𝜑</m:t>
                                  </m:r>
                                  <m:d>
                                    <m:dPr>
                                      <m:ctrlPr>
                                        <a:rPr lang="en-US" altLang="zh-CN" b="0" i="1" smtClean="0">
                                          <a:solidFill>
                                            <a:srgbClr val="7030A0"/>
                                          </a:solidFill>
                                          <a:latin typeface="Cambria Math" panose="02040503050406030204" pitchFamily="18" charset="0"/>
                                        </a:rPr>
                                      </m:ctrlPr>
                                    </m:dPr>
                                    <m:e>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𝑧</m:t>
                                          </m:r>
                                        </m:e>
                                        <m:sub>
                                          <m:r>
                                            <a:rPr lang="en-US" altLang="zh-CN" b="0" i="1" smtClean="0">
                                              <a:solidFill>
                                                <a:srgbClr val="7030A0"/>
                                              </a:solidFill>
                                              <a:latin typeface="Cambria Math" panose="02040503050406030204" pitchFamily="18" charset="0"/>
                                            </a:rPr>
                                            <m:t>𝑖</m:t>
                                          </m:r>
                                        </m:sub>
                                      </m:sSub>
                                    </m:e>
                                  </m:d>
                                  <m:r>
                                    <a:rPr lang="en-US" altLang="zh-CN" b="0" i="1" smtClean="0">
                                      <a:solidFill>
                                        <a:srgbClr val="7030A0"/>
                                      </a:solidFill>
                                      <a:latin typeface="Cambria Math" panose="02040503050406030204" pitchFamily="18" charset="0"/>
                                    </a:rPr>
                                    <m:t>−</m:t>
                                  </m:r>
                                  <m:sSub>
                                    <m:sSubPr>
                                      <m:ctrlPr>
                                        <a:rPr lang="en-US" altLang="zh-CN" b="0" i="1" smtClean="0">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𝑦</m:t>
                                      </m:r>
                                    </m:e>
                                    <m:sub>
                                      <m:r>
                                        <a:rPr lang="en-US" altLang="zh-CN" b="0" i="1" smtClean="0">
                                          <a:solidFill>
                                            <a:srgbClr val="7030A0"/>
                                          </a:solidFill>
                                          <a:latin typeface="Cambria Math" panose="02040503050406030204" pitchFamily="18" charset="0"/>
                                        </a:rPr>
                                        <m:t>𝑖</m:t>
                                      </m:r>
                                    </m:sub>
                                  </m:sSub>
                                </m:e>
                              </m:d>
                            </m:e>
                            <m:sup>
                              <m:r>
                                <a:rPr lang="en-US" altLang="zh-CN" b="0" i="1" smtClean="0">
                                  <a:solidFill>
                                    <a:srgbClr val="7030A0"/>
                                  </a:solidFill>
                                  <a:latin typeface="Cambria Math" panose="02040503050406030204" pitchFamily="18" charset="0"/>
                                </a:rPr>
                                <m:t>2</m:t>
                              </m:r>
                            </m:sup>
                          </m:sSup>
                        </m:e>
                      </m:nary>
                    </m:oMath>
                  </m:oMathPara>
                </a14:m>
                <a:endParaRPr lang="zh-CN" altLang="en-US" dirty="0">
                  <a:solidFill>
                    <a:srgbClr val="7030A0"/>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571141" y="1176480"/>
                <a:ext cx="3267614" cy="756233"/>
              </a:xfrm>
              <a:prstGeom prst="rect">
                <a:avLst/>
              </a:prstGeom>
              <a:blipFill rotWithShape="1">
                <a:blip r:embed="rId1"/>
                <a:stretch>
                  <a:fillRect l="-8" t="-61" r="6" b="54"/>
                </a:stretch>
              </a:blipFill>
            </p:spPr>
            <p:txBody>
              <a:bodyPr/>
              <a:lstStyle/>
              <a:p>
                <a:r>
                  <a:rPr lang="zh-CN" altLang="en-US">
                    <a:noFill/>
                  </a:rPr>
                  <a:t> </a:t>
                </a:r>
              </a:p>
            </p:txBody>
          </p:sp>
        </mc:Fallback>
      </mc:AlternateContent>
      <p:sp>
        <p:nvSpPr>
          <p:cNvPr id="10" name="文本框 9"/>
          <p:cNvSpPr txBox="1"/>
          <p:nvPr/>
        </p:nvSpPr>
        <p:spPr>
          <a:xfrm>
            <a:off x="707366" y="3068585"/>
            <a:ext cx="3686584" cy="1754326"/>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将</a:t>
            </a:r>
            <a:r>
              <a:rPr lang="en-US" altLang="zh-CN" dirty="0">
                <a:ea typeface="黑体" panose="02010609060101010101" pitchFamily="49" charset="-122"/>
              </a:rPr>
              <a:t>Sigmoid</a:t>
            </a:r>
            <a:r>
              <a:rPr lang="zh-CN" altLang="en-US" dirty="0">
                <a:latin typeface="黑体" panose="02010609060101010101" pitchFamily="49" charset="-122"/>
                <a:ea typeface="黑体" panose="02010609060101010101" pitchFamily="49" charset="-122"/>
              </a:rPr>
              <a:t>函数带入上述函数</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非凸函数，有多个极小值</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如果采用梯度下降法，会容易导致陷入局部最优解中</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文本框 10"/>
              <p:cNvSpPr txBox="1"/>
              <p:nvPr/>
            </p:nvSpPr>
            <p:spPr>
              <a:xfrm>
                <a:off x="473753" y="2202362"/>
                <a:ext cx="2424722" cy="59657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zh-CN" altLang="en-US" sz="2000" i="1" smtClean="0">
                          <a:solidFill>
                            <a:srgbClr val="7030A0"/>
                          </a:solidFill>
                          <a:latin typeface="Cambria Math" panose="02040503050406030204" pitchFamily="18" charset="0"/>
                        </a:rPr>
                        <m:t>𝜑</m:t>
                      </m:r>
                      <m:r>
                        <a:rPr lang="en-US" altLang="zh-CN" sz="2000" b="0" i="1" smtClean="0">
                          <a:solidFill>
                            <a:srgbClr val="7030A0"/>
                          </a:solidFill>
                          <a:latin typeface="Cambria Math" panose="02040503050406030204" pitchFamily="18" charset="0"/>
                          <a:ea typeface="Cambria Math" panose="02040503050406030204" pitchFamily="18" charset="0"/>
                        </a:rPr>
                        <m:t>=</m:t>
                      </m:r>
                      <m:f>
                        <m:fPr>
                          <m:ctrlPr>
                            <a:rPr lang="en-US" altLang="zh-CN" sz="2000" i="1" smtClean="0">
                              <a:solidFill>
                                <a:srgbClr val="7030A0"/>
                              </a:solidFill>
                              <a:latin typeface="Cambria Math" panose="02040503050406030204" pitchFamily="18" charset="0"/>
                              <a:ea typeface="Cambria Math" panose="02040503050406030204" pitchFamily="18" charset="0"/>
                            </a:rPr>
                          </m:ctrlPr>
                        </m:fPr>
                        <m:num>
                          <m:r>
                            <a:rPr lang="en-US" altLang="zh-CN" sz="2000" b="0" i="1" smtClean="0">
                              <a:solidFill>
                                <a:srgbClr val="7030A0"/>
                              </a:solidFill>
                              <a:latin typeface="Cambria Math" panose="02040503050406030204" pitchFamily="18" charset="0"/>
                              <a:ea typeface="Cambria Math" panose="02040503050406030204" pitchFamily="18" charset="0"/>
                            </a:rPr>
                            <m:t>1</m:t>
                          </m:r>
                        </m:num>
                        <m:den>
                          <m:r>
                            <a:rPr lang="en-US" altLang="zh-CN" sz="2000" b="0" i="1" smtClean="0">
                              <a:solidFill>
                                <a:srgbClr val="7030A0"/>
                              </a:solidFill>
                              <a:latin typeface="Cambria Math" panose="02040503050406030204" pitchFamily="18" charset="0"/>
                              <a:ea typeface="Cambria Math" panose="02040503050406030204" pitchFamily="18" charset="0"/>
                            </a:rPr>
                            <m:t>1</m:t>
                          </m:r>
                          <m:r>
                            <a:rPr lang="en-US" altLang="zh-CN" sz="2000" b="0" i="1" smtClean="0">
                              <a:solidFill>
                                <a:srgbClr val="7030A0"/>
                              </a:solidFill>
                              <a:latin typeface="Cambria Math" panose="02040503050406030204" pitchFamily="18" charset="0"/>
                              <a:ea typeface="Cambria Math" panose="02040503050406030204" pitchFamily="18" charset="0"/>
                            </a:rPr>
                            <m:t>+</m:t>
                          </m:r>
                          <m:sSup>
                            <m:sSupPr>
                              <m:ctrlPr>
                                <a:rPr lang="en-US" altLang="zh-CN" sz="2000" i="1" smtClean="0">
                                  <a:solidFill>
                                    <a:srgbClr val="7030A0"/>
                                  </a:solidFill>
                                  <a:latin typeface="Cambria Math" panose="02040503050406030204" pitchFamily="18" charset="0"/>
                                  <a:ea typeface="Cambria Math" panose="02040503050406030204" pitchFamily="18" charset="0"/>
                                </a:rPr>
                              </m:ctrlPr>
                            </m:sSupPr>
                            <m:e>
                              <m:r>
                                <a:rPr lang="en-US" altLang="zh-CN" sz="2000" b="0" i="1" smtClean="0">
                                  <a:solidFill>
                                    <a:srgbClr val="7030A0"/>
                                  </a:solidFill>
                                  <a:latin typeface="Cambria Math" panose="02040503050406030204" pitchFamily="18" charset="0"/>
                                  <a:ea typeface="Cambria Math" panose="02040503050406030204" pitchFamily="18" charset="0"/>
                                </a:rPr>
                                <m:t>𝑒</m:t>
                              </m:r>
                            </m:e>
                            <m:sup>
                              <m:r>
                                <a:rPr lang="en-US" altLang="zh-CN" sz="2000" b="0" i="1" smtClean="0">
                                  <a:solidFill>
                                    <a:srgbClr val="7030A0"/>
                                  </a:solidFill>
                                  <a:latin typeface="Cambria Math" panose="02040503050406030204" pitchFamily="18" charset="0"/>
                                  <a:ea typeface="Cambria Math" panose="02040503050406030204" pitchFamily="18" charset="0"/>
                                </a:rPr>
                                <m:t>−</m:t>
                              </m:r>
                              <m:d>
                                <m:dPr>
                                  <m:ctrlPr>
                                    <a:rPr lang="en-US" altLang="zh-CN" sz="2000" i="1" smtClean="0">
                                      <a:solidFill>
                                        <a:srgbClr val="7030A0"/>
                                      </a:solidFill>
                                      <a:latin typeface="Cambria Math" panose="02040503050406030204" pitchFamily="18" charset="0"/>
                                      <a:ea typeface="Cambria Math" panose="02040503050406030204" pitchFamily="18" charset="0"/>
                                    </a:rPr>
                                  </m:ctrlPr>
                                </m:dPr>
                                <m:e>
                                  <m:r>
                                    <a:rPr lang="en-US" altLang="zh-CN" sz="2000" b="0" i="1" smtClean="0">
                                      <a:solidFill>
                                        <a:srgbClr val="7030A0"/>
                                      </a:solidFill>
                                      <a:latin typeface="Cambria Math" panose="02040503050406030204" pitchFamily="18" charset="0"/>
                                      <a:ea typeface="Cambria Math" panose="02040503050406030204" pitchFamily="18" charset="0"/>
                                    </a:rPr>
                                    <m:t>𝑧</m:t>
                                  </m:r>
                                </m:e>
                              </m:d>
                            </m:sup>
                          </m:sSup>
                        </m:den>
                      </m:f>
                    </m:oMath>
                  </m:oMathPara>
                </a14:m>
                <a:endParaRPr lang="zh-CN" altLang="en-US" sz="2000" dirty="0">
                  <a:solidFill>
                    <a:srgbClr val="7030A0"/>
                  </a:solidFill>
                  <a:latin typeface="Cambria Math" panose="02040503050406030204" pitchFamily="18" charset="0"/>
                  <a:cs typeface="Microsoft Sans Serif" panose="020B0604020202020204" pitchFamily="34"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473753" y="2202362"/>
                <a:ext cx="2424722" cy="596574"/>
              </a:xfrm>
              <a:prstGeom prst="rect">
                <a:avLst/>
              </a:prstGeom>
              <a:blipFill rotWithShape="1">
                <a:blip r:embed="rId2"/>
                <a:stretch>
                  <a:fillRect l="-2" t="-31" r="14" b="-7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791207" y="4556846"/>
                <a:ext cx="41421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𝑤</m:t>
                      </m:r>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6791207" y="4556846"/>
                <a:ext cx="414216" cy="369332"/>
              </a:xfrm>
              <a:prstGeom prst="rect">
                <a:avLst/>
              </a:prstGeom>
              <a:blipFill rotWithShape="1">
                <a:blip r:embed="rId3"/>
                <a:stretch>
                  <a:fillRect l="-125" t="-23" r="19" b="131"/>
                </a:stretch>
              </a:blipFill>
            </p:spPr>
            <p:txBody>
              <a:bodyPr/>
              <a:lstStyle/>
              <a:p>
                <a:r>
                  <a:rPr lang="zh-CN" altLang="en-US">
                    <a:noFill/>
                  </a:rPr>
                  <a:t> </a:t>
                </a:r>
              </a:p>
            </p:txBody>
          </p:sp>
        </mc:Fallback>
      </mc:AlternateContent>
      <p:grpSp>
        <p:nvGrpSpPr>
          <p:cNvPr id="22" name="组合 21"/>
          <p:cNvGrpSpPr/>
          <p:nvPr/>
        </p:nvGrpSpPr>
        <p:grpSpPr>
          <a:xfrm>
            <a:off x="4341246" y="2096219"/>
            <a:ext cx="4449071" cy="2398143"/>
            <a:chOff x="4341246" y="2096219"/>
            <a:chExt cx="4449071" cy="2398143"/>
          </a:xfrm>
        </p:grpSpPr>
        <p:cxnSp>
          <p:nvCxnSpPr>
            <p:cNvPr id="7" name="直接箭头连接符 6"/>
            <p:cNvCxnSpPr/>
            <p:nvPr/>
          </p:nvCxnSpPr>
          <p:spPr>
            <a:xfrm>
              <a:off x="5206314" y="4494362"/>
              <a:ext cx="358400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接箭头连接符 8"/>
            <p:cNvCxnSpPr/>
            <p:nvPr/>
          </p:nvCxnSpPr>
          <p:spPr>
            <a:xfrm flipV="1">
              <a:off x="5206314" y="2096219"/>
              <a:ext cx="0" cy="23981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3" name="矩形 12"/>
                <p:cNvSpPr/>
                <p:nvPr/>
              </p:nvSpPr>
              <p:spPr>
                <a:xfrm>
                  <a:off x="4341246" y="2131317"/>
                  <a:ext cx="69846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smtClean="0">
                            <a:solidFill>
                              <a:schemeClr val="tx1"/>
                            </a:solidFill>
                            <a:latin typeface="Cambria Math" panose="02040503050406030204" pitchFamily="18" charset="0"/>
                          </a:rPr>
                          <m:t>𝐽</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𝑤</m:t>
                            </m:r>
                          </m:e>
                        </m:d>
                      </m:oMath>
                    </m:oMathPara>
                  </a14:m>
                  <a:endParaRPr lang="zh-CN" altLang="en-US" dirty="0">
                    <a:solidFill>
                      <a:schemeClr val="tx1"/>
                    </a:solidFill>
                  </a:endParaRPr>
                </a:p>
              </p:txBody>
            </p:sp>
          </mc:Choice>
          <mc:Fallback>
            <p:sp>
              <p:nvSpPr>
                <p:cNvPr id="13" name="矩形 12"/>
                <p:cNvSpPr>
                  <a:spLocks noRot="1" noChangeAspect="1" noMove="1" noResize="1" noEditPoints="1" noAdjustHandles="1" noChangeArrowheads="1" noChangeShapeType="1" noTextEdit="1"/>
                </p:cNvSpPr>
                <p:nvPr/>
              </p:nvSpPr>
              <p:spPr>
                <a:xfrm>
                  <a:off x="4341246" y="2131317"/>
                  <a:ext cx="698460" cy="369332"/>
                </a:xfrm>
                <a:prstGeom prst="rect">
                  <a:avLst/>
                </a:prstGeom>
                <a:blipFill rotWithShape="1">
                  <a:blip r:embed="rId4"/>
                </a:blipFill>
              </p:spPr>
              <p:txBody>
                <a:bodyPr/>
                <a:lstStyle/>
                <a:p>
                  <a:r>
                    <a:rPr lang="zh-CN" altLang="en-US">
                      <a:noFill/>
                    </a:rPr>
                    <a:t> </a:t>
                  </a:r>
                </a:p>
              </p:txBody>
            </p:sp>
          </mc:Fallback>
        </mc:AlternateContent>
        <p:sp>
          <p:nvSpPr>
            <p:cNvPr id="19" name="任意多边形: 形状 18"/>
            <p:cNvSpPr/>
            <p:nvPr/>
          </p:nvSpPr>
          <p:spPr>
            <a:xfrm>
              <a:off x="5374258" y="2277376"/>
              <a:ext cx="3062376" cy="1828794"/>
            </a:xfrm>
            <a:custGeom>
              <a:avLst/>
              <a:gdLst>
                <a:gd name="connsiteX0" fmla="*/ 0 w 3355675"/>
                <a:gd name="connsiteY0" fmla="*/ 77637 h 1147313"/>
                <a:gd name="connsiteX1" fmla="*/ 224286 w 3355675"/>
                <a:gd name="connsiteY1" fmla="*/ 77637 h 1147313"/>
                <a:gd name="connsiteX2" fmla="*/ 250166 w 3355675"/>
                <a:gd name="connsiteY2" fmla="*/ 103517 h 1147313"/>
                <a:gd name="connsiteX3" fmla="*/ 267418 w 3355675"/>
                <a:gd name="connsiteY3" fmla="*/ 155275 h 1147313"/>
                <a:gd name="connsiteX4" fmla="*/ 276045 w 3355675"/>
                <a:gd name="connsiteY4" fmla="*/ 181154 h 1147313"/>
                <a:gd name="connsiteX5" fmla="*/ 293298 w 3355675"/>
                <a:gd name="connsiteY5" fmla="*/ 215660 h 1147313"/>
                <a:gd name="connsiteX6" fmla="*/ 301924 w 3355675"/>
                <a:gd name="connsiteY6" fmla="*/ 276045 h 1147313"/>
                <a:gd name="connsiteX7" fmla="*/ 310551 w 3355675"/>
                <a:gd name="connsiteY7" fmla="*/ 301924 h 1147313"/>
                <a:gd name="connsiteX8" fmla="*/ 319177 w 3355675"/>
                <a:gd name="connsiteY8" fmla="*/ 345056 h 1147313"/>
                <a:gd name="connsiteX9" fmla="*/ 336430 w 3355675"/>
                <a:gd name="connsiteY9" fmla="*/ 396815 h 1147313"/>
                <a:gd name="connsiteX10" fmla="*/ 345056 w 3355675"/>
                <a:gd name="connsiteY10" fmla="*/ 422694 h 1147313"/>
                <a:gd name="connsiteX11" fmla="*/ 370935 w 3355675"/>
                <a:gd name="connsiteY11" fmla="*/ 431320 h 1147313"/>
                <a:gd name="connsiteX12" fmla="*/ 388188 w 3355675"/>
                <a:gd name="connsiteY12" fmla="*/ 457200 h 1147313"/>
                <a:gd name="connsiteX13" fmla="*/ 534837 w 3355675"/>
                <a:gd name="connsiteY13" fmla="*/ 465826 h 1147313"/>
                <a:gd name="connsiteX14" fmla="*/ 586596 w 3355675"/>
                <a:gd name="connsiteY14" fmla="*/ 431320 h 1147313"/>
                <a:gd name="connsiteX15" fmla="*/ 629728 w 3355675"/>
                <a:gd name="connsiteY15" fmla="*/ 379562 h 1147313"/>
                <a:gd name="connsiteX16" fmla="*/ 664234 w 3355675"/>
                <a:gd name="connsiteY16" fmla="*/ 319177 h 1147313"/>
                <a:gd name="connsiteX17" fmla="*/ 681486 w 3355675"/>
                <a:gd name="connsiteY17" fmla="*/ 293298 h 1147313"/>
                <a:gd name="connsiteX18" fmla="*/ 750498 w 3355675"/>
                <a:gd name="connsiteY18" fmla="*/ 267419 h 1147313"/>
                <a:gd name="connsiteX19" fmla="*/ 802256 w 3355675"/>
                <a:gd name="connsiteY19" fmla="*/ 250166 h 1147313"/>
                <a:gd name="connsiteX20" fmla="*/ 854015 w 3355675"/>
                <a:gd name="connsiteY20" fmla="*/ 353683 h 1147313"/>
                <a:gd name="connsiteX21" fmla="*/ 862641 w 3355675"/>
                <a:gd name="connsiteY21" fmla="*/ 379562 h 1147313"/>
                <a:gd name="connsiteX22" fmla="*/ 871268 w 3355675"/>
                <a:gd name="connsiteY22" fmla="*/ 560717 h 1147313"/>
                <a:gd name="connsiteX23" fmla="*/ 879894 w 3355675"/>
                <a:gd name="connsiteY23" fmla="*/ 681487 h 1147313"/>
                <a:gd name="connsiteX24" fmla="*/ 948905 w 3355675"/>
                <a:gd name="connsiteY24" fmla="*/ 767751 h 1147313"/>
                <a:gd name="connsiteX25" fmla="*/ 983411 w 3355675"/>
                <a:gd name="connsiteY25" fmla="*/ 776377 h 1147313"/>
                <a:gd name="connsiteX26" fmla="*/ 1009290 w 3355675"/>
                <a:gd name="connsiteY26" fmla="*/ 793630 h 1147313"/>
                <a:gd name="connsiteX27" fmla="*/ 1173192 w 3355675"/>
                <a:gd name="connsiteY27" fmla="*/ 793630 h 1147313"/>
                <a:gd name="connsiteX28" fmla="*/ 1250830 w 3355675"/>
                <a:gd name="connsiteY28" fmla="*/ 759124 h 1147313"/>
                <a:gd name="connsiteX29" fmla="*/ 1276709 w 3355675"/>
                <a:gd name="connsiteY29" fmla="*/ 733245 h 1147313"/>
                <a:gd name="connsiteX30" fmla="*/ 1285335 w 3355675"/>
                <a:gd name="connsiteY30" fmla="*/ 707366 h 1147313"/>
                <a:gd name="connsiteX31" fmla="*/ 1337094 w 3355675"/>
                <a:gd name="connsiteY31" fmla="*/ 681487 h 1147313"/>
                <a:gd name="connsiteX32" fmla="*/ 1380226 w 3355675"/>
                <a:gd name="connsiteY32" fmla="*/ 690113 h 1147313"/>
                <a:gd name="connsiteX33" fmla="*/ 1397479 w 3355675"/>
                <a:gd name="connsiteY33" fmla="*/ 741871 h 1147313"/>
                <a:gd name="connsiteX34" fmla="*/ 1406105 w 3355675"/>
                <a:gd name="connsiteY34" fmla="*/ 767751 h 1147313"/>
                <a:gd name="connsiteX35" fmla="*/ 1423358 w 3355675"/>
                <a:gd name="connsiteY35" fmla="*/ 828136 h 1147313"/>
                <a:gd name="connsiteX36" fmla="*/ 1431985 w 3355675"/>
                <a:gd name="connsiteY36" fmla="*/ 897147 h 1147313"/>
                <a:gd name="connsiteX37" fmla="*/ 1440611 w 3355675"/>
                <a:gd name="connsiteY37" fmla="*/ 957532 h 1147313"/>
                <a:gd name="connsiteX38" fmla="*/ 1449237 w 3355675"/>
                <a:gd name="connsiteY38" fmla="*/ 1043796 h 1147313"/>
                <a:gd name="connsiteX39" fmla="*/ 1466490 w 3355675"/>
                <a:gd name="connsiteY39" fmla="*/ 1069675 h 1147313"/>
                <a:gd name="connsiteX40" fmla="*/ 1518249 w 3355675"/>
                <a:gd name="connsiteY40" fmla="*/ 1112807 h 1147313"/>
                <a:gd name="connsiteX41" fmla="*/ 1544128 w 3355675"/>
                <a:gd name="connsiteY41" fmla="*/ 1121434 h 1147313"/>
                <a:gd name="connsiteX42" fmla="*/ 1604513 w 3355675"/>
                <a:gd name="connsiteY42" fmla="*/ 1147313 h 1147313"/>
                <a:gd name="connsiteX43" fmla="*/ 1846052 w 3355675"/>
                <a:gd name="connsiteY43" fmla="*/ 1121434 h 1147313"/>
                <a:gd name="connsiteX44" fmla="*/ 1923690 w 3355675"/>
                <a:gd name="connsiteY44" fmla="*/ 1078302 h 1147313"/>
                <a:gd name="connsiteX45" fmla="*/ 1949569 w 3355675"/>
                <a:gd name="connsiteY45" fmla="*/ 1061049 h 1147313"/>
                <a:gd name="connsiteX46" fmla="*/ 1984075 w 3355675"/>
                <a:gd name="connsiteY46" fmla="*/ 1009290 h 1147313"/>
                <a:gd name="connsiteX47" fmla="*/ 1992701 w 3355675"/>
                <a:gd name="connsiteY47" fmla="*/ 983411 h 1147313"/>
                <a:gd name="connsiteX48" fmla="*/ 2018581 w 3355675"/>
                <a:gd name="connsiteY48" fmla="*/ 948905 h 1147313"/>
                <a:gd name="connsiteX49" fmla="*/ 2035834 w 3355675"/>
                <a:gd name="connsiteY49" fmla="*/ 914400 h 1147313"/>
                <a:gd name="connsiteX50" fmla="*/ 2053086 w 3355675"/>
                <a:gd name="connsiteY50" fmla="*/ 888520 h 1147313"/>
                <a:gd name="connsiteX51" fmla="*/ 2070339 w 3355675"/>
                <a:gd name="connsiteY51" fmla="*/ 793630 h 1147313"/>
                <a:gd name="connsiteX52" fmla="*/ 2096218 w 3355675"/>
                <a:gd name="connsiteY52" fmla="*/ 707366 h 1147313"/>
                <a:gd name="connsiteX53" fmla="*/ 2122098 w 3355675"/>
                <a:gd name="connsiteY53" fmla="*/ 681487 h 1147313"/>
                <a:gd name="connsiteX54" fmla="*/ 2147977 w 3355675"/>
                <a:gd name="connsiteY54" fmla="*/ 672860 h 1147313"/>
                <a:gd name="connsiteX55" fmla="*/ 2165230 w 3355675"/>
                <a:gd name="connsiteY55" fmla="*/ 646981 h 1147313"/>
                <a:gd name="connsiteX56" fmla="*/ 2225615 w 3355675"/>
                <a:gd name="connsiteY56" fmla="*/ 621102 h 1147313"/>
                <a:gd name="connsiteX57" fmla="*/ 2311879 w 3355675"/>
                <a:gd name="connsiteY57" fmla="*/ 646981 h 1147313"/>
                <a:gd name="connsiteX58" fmla="*/ 2329132 w 3355675"/>
                <a:gd name="connsiteY58" fmla="*/ 672860 h 1147313"/>
                <a:gd name="connsiteX59" fmla="*/ 2355011 w 3355675"/>
                <a:gd name="connsiteY59" fmla="*/ 733245 h 1147313"/>
                <a:gd name="connsiteX60" fmla="*/ 2380890 w 3355675"/>
                <a:gd name="connsiteY60" fmla="*/ 741871 h 1147313"/>
                <a:gd name="connsiteX61" fmla="*/ 2441275 w 3355675"/>
                <a:gd name="connsiteY61" fmla="*/ 767751 h 1147313"/>
                <a:gd name="connsiteX62" fmla="*/ 2562045 w 3355675"/>
                <a:gd name="connsiteY62" fmla="*/ 750498 h 1147313"/>
                <a:gd name="connsiteX63" fmla="*/ 2587924 w 3355675"/>
                <a:gd name="connsiteY63" fmla="*/ 741871 h 1147313"/>
                <a:gd name="connsiteX64" fmla="*/ 2613803 w 3355675"/>
                <a:gd name="connsiteY64" fmla="*/ 724619 h 1147313"/>
                <a:gd name="connsiteX65" fmla="*/ 2639683 w 3355675"/>
                <a:gd name="connsiteY65" fmla="*/ 690113 h 1147313"/>
                <a:gd name="connsiteX66" fmla="*/ 2682815 w 3355675"/>
                <a:gd name="connsiteY66" fmla="*/ 638354 h 1147313"/>
                <a:gd name="connsiteX67" fmla="*/ 2717320 w 3355675"/>
                <a:gd name="connsiteY67" fmla="*/ 560717 h 1147313"/>
                <a:gd name="connsiteX68" fmla="*/ 2725947 w 3355675"/>
                <a:gd name="connsiteY68" fmla="*/ 439947 h 1147313"/>
                <a:gd name="connsiteX69" fmla="*/ 2734573 w 3355675"/>
                <a:gd name="connsiteY69" fmla="*/ 414068 h 1147313"/>
                <a:gd name="connsiteX70" fmla="*/ 2743200 w 3355675"/>
                <a:gd name="connsiteY70" fmla="*/ 379562 h 1147313"/>
                <a:gd name="connsiteX71" fmla="*/ 2760452 w 3355675"/>
                <a:gd name="connsiteY71" fmla="*/ 327804 h 1147313"/>
                <a:gd name="connsiteX72" fmla="*/ 2794958 w 3355675"/>
                <a:gd name="connsiteY72" fmla="*/ 301924 h 1147313"/>
                <a:gd name="connsiteX73" fmla="*/ 2846717 w 3355675"/>
                <a:gd name="connsiteY73" fmla="*/ 258792 h 1147313"/>
                <a:gd name="connsiteX74" fmla="*/ 2889849 w 3355675"/>
                <a:gd name="connsiteY74" fmla="*/ 250166 h 1147313"/>
                <a:gd name="connsiteX75" fmla="*/ 2941607 w 3355675"/>
                <a:gd name="connsiteY75" fmla="*/ 224287 h 1147313"/>
                <a:gd name="connsiteX76" fmla="*/ 2958860 w 3355675"/>
                <a:gd name="connsiteY76" fmla="*/ 250166 h 1147313"/>
                <a:gd name="connsiteX77" fmla="*/ 2967486 w 3355675"/>
                <a:gd name="connsiteY77" fmla="*/ 276045 h 1147313"/>
                <a:gd name="connsiteX78" fmla="*/ 2984739 w 3355675"/>
                <a:gd name="connsiteY78" fmla="*/ 301924 h 1147313"/>
                <a:gd name="connsiteX79" fmla="*/ 3036498 w 3355675"/>
                <a:gd name="connsiteY79" fmla="*/ 327804 h 1147313"/>
                <a:gd name="connsiteX80" fmla="*/ 3165894 w 3355675"/>
                <a:gd name="connsiteY80" fmla="*/ 319177 h 1147313"/>
                <a:gd name="connsiteX81" fmla="*/ 3191773 w 3355675"/>
                <a:gd name="connsiteY81" fmla="*/ 310551 h 1147313"/>
                <a:gd name="connsiteX82" fmla="*/ 3209026 w 3355675"/>
                <a:gd name="connsiteY82" fmla="*/ 284671 h 1147313"/>
                <a:gd name="connsiteX83" fmla="*/ 3234905 w 3355675"/>
                <a:gd name="connsiteY83" fmla="*/ 267419 h 1147313"/>
                <a:gd name="connsiteX84" fmla="*/ 3252158 w 3355675"/>
                <a:gd name="connsiteY84" fmla="*/ 198407 h 1147313"/>
                <a:gd name="connsiteX85" fmla="*/ 3260785 w 3355675"/>
                <a:gd name="connsiteY85" fmla="*/ 120770 h 1147313"/>
                <a:gd name="connsiteX86" fmla="*/ 3269411 w 3355675"/>
                <a:gd name="connsiteY86" fmla="*/ 77637 h 1147313"/>
                <a:gd name="connsiteX87" fmla="*/ 3295290 w 3355675"/>
                <a:gd name="connsiteY87" fmla="*/ 51758 h 1147313"/>
                <a:gd name="connsiteX88" fmla="*/ 3312543 w 3355675"/>
                <a:gd name="connsiteY88" fmla="*/ 25879 h 1147313"/>
                <a:gd name="connsiteX89" fmla="*/ 3355675 w 3355675"/>
                <a:gd name="connsiteY89" fmla="*/ 0 h 114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355675" h="1147313">
                  <a:moveTo>
                    <a:pt x="0" y="77637"/>
                  </a:moveTo>
                  <a:cubicBezTo>
                    <a:pt x="87557" y="63045"/>
                    <a:pt x="103419" y="56616"/>
                    <a:pt x="224286" y="77637"/>
                  </a:cubicBezTo>
                  <a:cubicBezTo>
                    <a:pt x="236306" y="79727"/>
                    <a:pt x="241539" y="94890"/>
                    <a:pt x="250166" y="103517"/>
                  </a:cubicBezTo>
                  <a:lnTo>
                    <a:pt x="267418" y="155275"/>
                  </a:lnTo>
                  <a:cubicBezTo>
                    <a:pt x="270293" y="163901"/>
                    <a:pt x="271978" y="173021"/>
                    <a:pt x="276045" y="181154"/>
                  </a:cubicBezTo>
                  <a:lnTo>
                    <a:pt x="293298" y="215660"/>
                  </a:lnTo>
                  <a:cubicBezTo>
                    <a:pt x="296173" y="235788"/>
                    <a:pt x="297936" y="256107"/>
                    <a:pt x="301924" y="276045"/>
                  </a:cubicBezTo>
                  <a:cubicBezTo>
                    <a:pt x="303707" y="284961"/>
                    <a:pt x="308346" y="293102"/>
                    <a:pt x="310551" y="301924"/>
                  </a:cubicBezTo>
                  <a:cubicBezTo>
                    <a:pt x="314107" y="316148"/>
                    <a:pt x="315319" y="330911"/>
                    <a:pt x="319177" y="345056"/>
                  </a:cubicBezTo>
                  <a:cubicBezTo>
                    <a:pt x="323962" y="362601"/>
                    <a:pt x="330679" y="379562"/>
                    <a:pt x="336430" y="396815"/>
                  </a:cubicBezTo>
                  <a:cubicBezTo>
                    <a:pt x="339305" y="405441"/>
                    <a:pt x="336430" y="419819"/>
                    <a:pt x="345056" y="422694"/>
                  </a:cubicBezTo>
                  <a:lnTo>
                    <a:pt x="370935" y="431320"/>
                  </a:lnTo>
                  <a:cubicBezTo>
                    <a:pt x="376686" y="439947"/>
                    <a:pt x="380857" y="449869"/>
                    <a:pt x="388188" y="457200"/>
                  </a:cubicBezTo>
                  <a:cubicBezTo>
                    <a:pt x="429149" y="498161"/>
                    <a:pt x="475739" y="470048"/>
                    <a:pt x="534837" y="465826"/>
                  </a:cubicBezTo>
                  <a:cubicBezTo>
                    <a:pt x="552090" y="454324"/>
                    <a:pt x="575094" y="448573"/>
                    <a:pt x="586596" y="431320"/>
                  </a:cubicBezTo>
                  <a:cubicBezTo>
                    <a:pt x="629432" y="367067"/>
                    <a:pt x="574378" y="445982"/>
                    <a:pt x="629728" y="379562"/>
                  </a:cubicBezTo>
                  <a:cubicBezTo>
                    <a:pt x="648835" y="356634"/>
                    <a:pt x="648893" y="346024"/>
                    <a:pt x="664234" y="319177"/>
                  </a:cubicBezTo>
                  <a:cubicBezTo>
                    <a:pt x="669378" y="310175"/>
                    <a:pt x="674155" y="300629"/>
                    <a:pt x="681486" y="293298"/>
                  </a:cubicBezTo>
                  <a:cubicBezTo>
                    <a:pt x="705881" y="268903"/>
                    <a:pt x="716552" y="276677"/>
                    <a:pt x="750498" y="267419"/>
                  </a:cubicBezTo>
                  <a:cubicBezTo>
                    <a:pt x="768043" y="262634"/>
                    <a:pt x="802256" y="250166"/>
                    <a:pt x="802256" y="250166"/>
                  </a:cubicBezTo>
                  <a:cubicBezTo>
                    <a:pt x="846849" y="317055"/>
                    <a:pt x="830206" y="282254"/>
                    <a:pt x="854015" y="353683"/>
                  </a:cubicBezTo>
                  <a:lnTo>
                    <a:pt x="862641" y="379562"/>
                  </a:lnTo>
                  <a:cubicBezTo>
                    <a:pt x="865517" y="439947"/>
                    <a:pt x="867819" y="500362"/>
                    <a:pt x="871268" y="560717"/>
                  </a:cubicBezTo>
                  <a:cubicBezTo>
                    <a:pt x="873571" y="601010"/>
                    <a:pt x="873907" y="641574"/>
                    <a:pt x="879894" y="681487"/>
                  </a:cubicBezTo>
                  <a:cubicBezTo>
                    <a:pt x="886288" y="724117"/>
                    <a:pt x="901873" y="755994"/>
                    <a:pt x="948905" y="767751"/>
                  </a:cubicBezTo>
                  <a:lnTo>
                    <a:pt x="983411" y="776377"/>
                  </a:lnTo>
                  <a:cubicBezTo>
                    <a:pt x="992037" y="782128"/>
                    <a:pt x="999288" y="790902"/>
                    <a:pt x="1009290" y="793630"/>
                  </a:cubicBezTo>
                  <a:cubicBezTo>
                    <a:pt x="1068976" y="809908"/>
                    <a:pt x="1111166" y="799268"/>
                    <a:pt x="1173192" y="793630"/>
                  </a:cubicBezTo>
                  <a:cubicBezTo>
                    <a:pt x="1210808" y="781091"/>
                    <a:pt x="1223489" y="781909"/>
                    <a:pt x="1250830" y="759124"/>
                  </a:cubicBezTo>
                  <a:cubicBezTo>
                    <a:pt x="1260202" y="751314"/>
                    <a:pt x="1268083" y="741871"/>
                    <a:pt x="1276709" y="733245"/>
                  </a:cubicBezTo>
                  <a:cubicBezTo>
                    <a:pt x="1279584" y="724619"/>
                    <a:pt x="1279655" y="714466"/>
                    <a:pt x="1285335" y="707366"/>
                  </a:cubicBezTo>
                  <a:cubicBezTo>
                    <a:pt x="1297497" y="692164"/>
                    <a:pt x="1320045" y="687170"/>
                    <a:pt x="1337094" y="681487"/>
                  </a:cubicBezTo>
                  <a:cubicBezTo>
                    <a:pt x="1351471" y="684362"/>
                    <a:pt x="1369858" y="679745"/>
                    <a:pt x="1380226" y="690113"/>
                  </a:cubicBezTo>
                  <a:cubicBezTo>
                    <a:pt x="1393086" y="702972"/>
                    <a:pt x="1391728" y="724618"/>
                    <a:pt x="1397479" y="741871"/>
                  </a:cubicBezTo>
                  <a:lnTo>
                    <a:pt x="1406105" y="767751"/>
                  </a:lnTo>
                  <a:cubicBezTo>
                    <a:pt x="1412945" y="788271"/>
                    <a:pt x="1419745" y="806461"/>
                    <a:pt x="1423358" y="828136"/>
                  </a:cubicBezTo>
                  <a:cubicBezTo>
                    <a:pt x="1427169" y="851003"/>
                    <a:pt x="1428921" y="874168"/>
                    <a:pt x="1431985" y="897147"/>
                  </a:cubicBezTo>
                  <a:cubicBezTo>
                    <a:pt x="1434672" y="917301"/>
                    <a:pt x="1438235" y="937339"/>
                    <a:pt x="1440611" y="957532"/>
                  </a:cubicBezTo>
                  <a:cubicBezTo>
                    <a:pt x="1443987" y="986232"/>
                    <a:pt x="1442739" y="1015638"/>
                    <a:pt x="1449237" y="1043796"/>
                  </a:cubicBezTo>
                  <a:cubicBezTo>
                    <a:pt x="1451568" y="1053898"/>
                    <a:pt x="1459853" y="1061710"/>
                    <a:pt x="1466490" y="1069675"/>
                  </a:cubicBezTo>
                  <a:cubicBezTo>
                    <a:pt x="1480119" y="1086029"/>
                    <a:pt x="1498860" y="1103112"/>
                    <a:pt x="1518249" y="1112807"/>
                  </a:cubicBezTo>
                  <a:cubicBezTo>
                    <a:pt x="1526382" y="1116874"/>
                    <a:pt x="1535770" y="1117852"/>
                    <a:pt x="1544128" y="1121434"/>
                  </a:cubicBezTo>
                  <a:cubicBezTo>
                    <a:pt x="1618733" y="1153408"/>
                    <a:pt x="1543832" y="1127087"/>
                    <a:pt x="1604513" y="1147313"/>
                  </a:cubicBezTo>
                  <a:cubicBezTo>
                    <a:pt x="1812458" y="1137861"/>
                    <a:pt x="1734219" y="1158713"/>
                    <a:pt x="1846052" y="1121434"/>
                  </a:cubicBezTo>
                  <a:cubicBezTo>
                    <a:pt x="1891602" y="1106250"/>
                    <a:pt x="1864368" y="1117850"/>
                    <a:pt x="1923690" y="1078302"/>
                  </a:cubicBezTo>
                  <a:lnTo>
                    <a:pt x="1949569" y="1061049"/>
                  </a:lnTo>
                  <a:cubicBezTo>
                    <a:pt x="1961071" y="1043796"/>
                    <a:pt x="1977518" y="1028962"/>
                    <a:pt x="1984075" y="1009290"/>
                  </a:cubicBezTo>
                  <a:cubicBezTo>
                    <a:pt x="1986950" y="1000664"/>
                    <a:pt x="1988190" y="991306"/>
                    <a:pt x="1992701" y="983411"/>
                  </a:cubicBezTo>
                  <a:cubicBezTo>
                    <a:pt x="1999834" y="970928"/>
                    <a:pt x="2010961" y="961097"/>
                    <a:pt x="2018581" y="948905"/>
                  </a:cubicBezTo>
                  <a:cubicBezTo>
                    <a:pt x="2025397" y="938000"/>
                    <a:pt x="2029454" y="925565"/>
                    <a:pt x="2035834" y="914400"/>
                  </a:cubicBezTo>
                  <a:cubicBezTo>
                    <a:pt x="2040978" y="905398"/>
                    <a:pt x="2047335" y="897147"/>
                    <a:pt x="2053086" y="888520"/>
                  </a:cubicBezTo>
                  <a:cubicBezTo>
                    <a:pt x="2067360" y="774333"/>
                    <a:pt x="2052610" y="855683"/>
                    <a:pt x="2070339" y="793630"/>
                  </a:cubicBezTo>
                  <a:cubicBezTo>
                    <a:pt x="2075030" y="777213"/>
                    <a:pt x="2088021" y="715563"/>
                    <a:pt x="2096218" y="707366"/>
                  </a:cubicBezTo>
                  <a:cubicBezTo>
                    <a:pt x="2104845" y="698740"/>
                    <a:pt x="2111947" y="688254"/>
                    <a:pt x="2122098" y="681487"/>
                  </a:cubicBezTo>
                  <a:cubicBezTo>
                    <a:pt x="2129664" y="676443"/>
                    <a:pt x="2139351" y="675736"/>
                    <a:pt x="2147977" y="672860"/>
                  </a:cubicBezTo>
                  <a:cubicBezTo>
                    <a:pt x="2153728" y="664234"/>
                    <a:pt x="2157265" y="653618"/>
                    <a:pt x="2165230" y="646981"/>
                  </a:cubicBezTo>
                  <a:cubicBezTo>
                    <a:pt x="2179445" y="635135"/>
                    <a:pt x="2207634" y="627095"/>
                    <a:pt x="2225615" y="621102"/>
                  </a:cubicBezTo>
                  <a:cubicBezTo>
                    <a:pt x="2263625" y="626532"/>
                    <a:pt x="2285725" y="620827"/>
                    <a:pt x="2311879" y="646981"/>
                  </a:cubicBezTo>
                  <a:cubicBezTo>
                    <a:pt x="2319210" y="654312"/>
                    <a:pt x="2323381" y="664234"/>
                    <a:pt x="2329132" y="672860"/>
                  </a:cubicBezTo>
                  <a:cubicBezTo>
                    <a:pt x="2334287" y="688327"/>
                    <a:pt x="2344351" y="722585"/>
                    <a:pt x="2355011" y="733245"/>
                  </a:cubicBezTo>
                  <a:cubicBezTo>
                    <a:pt x="2361441" y="739675"/>
                    <a:pt x="2372532" y="738289"/>
                    <a:pt x="2380890" y="741871"/>
                  </a:cubicBezTo>
                  <a:cubicBezTo>
                    <a:pt x="2455521" y="773855"/>
                    <a:pt x="2380575" y="747516"/>
                    <a:pt x="2441275" y="767751"/>
                  </a:cubicBezTo>
                  <a:cubicBezTo>
                    <a:pt x="2510006" y="760877"/>
                    <a:pt x="2511537" y="764929"/>
                    <a:pt x="2562045" y="750498"/>
                  </a:cubicBezTo>
                  <a:cubicBezTo>
                    <a:pt x="2570788" y="748000"/>
                    <a:pt x="2579791" y="745938"/>
                    <a:pt x="2587924" y="741871"/>
                  </a:cubicBezTo>
                  <a:cubicBezTo>
                    <a:pt x="2597197" y="737235"/>
                    <a:pt x="2605177" y="730370"/>
                    <a:pt x="2613803" y="724619"/>
                  </a:cubicBezTo>
                  <a:cubicBezTo>
                    <a:pt x="2622430" y="713117"/>
                    <a:pt x="2630326" y="701029"/>
                    <a:pt x="2639683" y="690113"/>
                  </a:cubicBezTo>
                  <a:cubicBezTo>
                    <a:pt x="2689495" y="631999"/>
                    <a:pt x="2644685" y="695550"/>
                    <a:pt x="2682815" y="638354"/>
                  </a:cubicBezTo>
                  <a:cubicBezTo>
                    <a:pt x="2703347" y="576761"/>
                    <a:pt x="2689981" y="601728"/>
                    <a:pt x="2717320" y="560717"/>
                  </a:cubicBezTo>
                  <a:cubicBezTo>
                    <a:pt x="2720196" y="520460"/>
                    <a:pt x="2721231" y="480030"/>
                    <a:pt x="2725947" y="439947"/>
                  </a:cubicBezTo>
                  <a:cubicBezTo>
                    <a:pt x="2727009" y="430916"/>
                    <a:pt x="2732075" y="422811"/>
                    <a:pt x="2734573" y="414068"/>
                  </a:cubicBezTo>
                  <a:cubicBezTo>
                    <a:pt x="2737830" y="402668"/>
                    <a:pt x="2739793" y="390918"/>
                    <a:pt x="2743200" y="379562"/>
                  </a:cubicBezTo>
                  <a:cubicBezTo>
                    <a:pt x="2748426" y="362143"/>
                    <a:pt x="2745903" y="338716"/>
                    <a:pt x="2760452" y="327804"/>
                  </a:cubicBezTo>
                  <a:cubicBezTo>
                    <a:pt x="2771954" y="319177"/>
                    <a:pt x="2784042" y="311281"/>
                    <a:pt x="2794958" y="301924"/>
                  </a:cubicBezTo>
                  <a:cubicBezTo>
                    <a:pt x="2812362" y="287006"/>
                    <a:pt x="2824120" y="267266"/>
                    <a:pt x="2846717" y="258792"/>
                  </a:cubicBezTo>
                  <a:cubicBezTo>
                    <a:pt x="2860446" y="253644"/>
                    <a:pt x="2875472" y="253041"/>
                    <a:pt x="2889849" y="250166"/>
                  </a:cubicBezTo>
                  <a:cubicBezTo>
                    <a:pt x="2895299" y="246533"/>
                    <a:pt x="2930445" y="219822"/>
                    <a:pt x="2941607" y="224287"/>
                  </a:cubicBezTo>
                  <a:cubicBezTo>
                    <a:pt x="2951233" y="228137"/>
                    <a:pt x="2953109" y="241540"/>
                    <a:pt x="2958860" y="250166"/>
                  </a:cubicBezTo>
                  <a:cubicBezTo>
                    <a:pt x="2961735" y="258792"/>
                    <a:pt x="2963420" y="267912"/>
                    <a:pt x="2967486" y="276045"/>
                  </a:cubicBezTo>
                  <a:cubicBezTo>
                    <a:pt x="2972123" y="285318"/>
                    <a:pt x="2977408" y="294593"/>
                    <a:pt x="2984739" y="301924"/>
                  </a:cubicBezTo>
                  <a:cubicBezTo>
                    <a:pt x="3001462" y="318647"/>
                    <a:pt x="3015449" y="320788"/>
                    <a:pt x="3036498" y="327804"/>
                  </a:cubicBezTo>
                  <a:cubicBezTo>
                    <a:pt x="3079630" y="324928"/>
                    <a:pt x="3122931" y="323951"/>
                    <a:pt x="3165894" y="319177"/>
                  </a:cubicBezTo>
                  <a:cubicBezTo>
                    <a:pt x="3174931" y="318173"/>
                    <a:pt x="3184673" y="316231"/>
                    <a:pt x="3191773" y="310551"/>
                  </a:cubicBezTo>
                  <a:cubicBezTo>
                    <a:pt x="3199869" y="304074"/>
                    <a:pt x="3201695" y="292002"/>
                    <a:pt x="3209026" y="284671"/>
                  </a:cubicBezTo>
                  <a:cubicBezTo>
                    <a:pt x="3216357" y="277340"/>
                    <a:pt x="3226279" y="273170"/>
                    <a:pt x="3234905" y="267419"/>
                  </a:cubicBezTo>
                  <a:cubicBezTo>
                    <a:pt x="3244941" y="237311"/>
                    <a:pt x="3246952" y="234845"/>
                    <a:pt x="3252158" y="198407"/>
                  </a:cubicBezTo>
                  <a:cubicBezTo>
                    <a:pt x="3255840" y="172630"/>
                    <a:pt x="3257103" y="146547"/>
                    <a:pt x="3260785" y="120770"/>
                  </a:cubicBezTo>
                  <a:cubicBezTo>
                    <a:pt x="3262859" y="106255"/>
                    <a:pt x="3262854" y="90751"/>
                    <a:pt x="3269411" y="77637"/>
                  </a:cubicBezTo>
                  <a:cubicBezTo>
                    <a:pt x="3274867" y="66725"/>
                    <a:pt x="3287480" y="61130"/>
                    <a:pt x="3295290" y="51758"/>
                  </a:cubicBezTo>
                  <a:cubicBezTo>
                    <a:pt x="3301927" y="43793"/>
                    <a:pt x="3305212" y="33210"/>
                    <a:pt x="3312543" y="25879"/>
                  </a:cubicBezTo>
                  <a:cubicBezTo>
                    <a:pt x="3322955" y="15467"/>
                    <a:pt x="3342059" y="6808"/>
                    <a:pt x="3355675"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5667" y="996811"/>
            <a:ext cx="6565858" cy="1526187"/>
          </a:xfrm>
          <a:prstGeom prst="rect">
            <a:avLst/>
          </a:prstGeom>
          <a:noFill/>
        </p:spPr>
        <p:txBody>
          <a:bodyPr wrap="square" rtlCol="0">
            <a:spAutoFit/>
          </a:bodyPr>
          <a:lstStyle/>
          <a:p>
            <a:pPr indent="360045">
              <a:lnSpc>
                <a:spcPct val="150000"/>
              </a:lnSpc>
            </a:pPr>
            <a:r>
              <a:rPr lang="zh-CN" altLang="en-US" sz="1600" dirty="0">
                <a:latin typeface="黑体" panose="02010609060101010101" pitchFamily="49" charset="-122"/>
                <a:ea typeface="黑体" panose="02010609060101010101" pitchFamily="49" charset="-122"/>
              </a:rPr>
              <a:t>二元逻辑回归的损失函数一般采用</a:t>
            </a:r>
            <a:r>
              <a:rPr lang="zh-CN" altLang="en-US" sz="1600" b="1" dirty="0">
                <a:latin typeface="黑体" panose="02010609060101010101" pitchFamily="49" charset="-122"/>
                <a:ea typeface="黑体" panose="02010609060101010101" pitchFamily="49" charset="-122"/>
              </a:rPr>
              <a:t>对数损失函数</a:t>
            </a:r>
            <a:r>
              <a:rPr lang="zh-CN" altLang="en-US" sz="1600" dirty="0">
                <a:latin typeface="黑体" panose="02010609060101010101" pitchFamily="49" charset="-122"/>
                <a:ea typeface="黑体" panose="02010609060101010101" pitchFamily="49" charset="-122"/>
              </a:rPr>
              <a:t>，定义如下：</a:t>
            </a:r>
            <a:endParaRPr lang="zh-CN" altLang="en-US" sz="1600" dirty="0">
              <a:latin typeface="黑体" panose="02010609060101010101" pitchFamily="49" charset="-122"/>
              <a:ea typeface="黑体" panose="02010609060101010101" pitchFamily="49" charset="-122"/>
            </a:endParaRPr>
          </a:p>
          <a:p>
            <a:pPr indent="360045">
              <a:lnSpc>
                <a:spcPct val="150000"/>
              </a:lnSpc>
            </a:pPr>
            <a:r>
              <a:rPr lang="en-US" altLang="zh-CN" sz="1600" dirty="0">
                <a:latin typeface="黑体" panose="02010609060101010101" pitchFamily="49" charset="-122"/>
                <a:ea typeface="黑体" panose="02010609060101010101" pitchFamily="49" charset="-122"/>
              </a:rPr>
              <a:t>	</a:t>
            </a:r>
            <a:endParaRPr lang="en-US" altLang="zh-CN" sz="1600" dirty="0">
              <a:latin typeface="黑体" panose="02010609060101010101" pitchFamily="49" charset="-122"/>
              <a:ea typeface="黑体" panose="02010609060101010101" pitchFamily="49" charset="-122"/>
            </a:endParaRPr>
          </a:p>
          <a:p>
            <a:pPr indent="360045">
              <a:lnSpc>
                <a:spcPct val="150000"/>
              </a:lnSpc>
            </a:pPr>
            <a:endParaRPr lang="en-US" altLang="zh-CN" sz="1600" dirty="0">
              <a:latin typeface="微软雅黑" panose="020B0503020204020204" pitchFamily="34" charset="-122"/>
              <a:ea typeface="微软雅黑" panose="020B0503020204020204" pitchFamily="34" charset="-122"/>
            </a:endParaRPr>
          </a:p>
          <a:p>
            <a:pPr indent="360045">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逻辑回归中的损失函数</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0" name="文本框 9"/>
              <p:cNvSpPr txBox="1"/>
              <p:nvPr/>
            </p:nvSpPr>
            <p:spPr>
              <a:xfrm>
                <a:off x="1383957" y="1561991"/>
                <a:ext cx="5277568" cy="70788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solidFill>
                            <a:srgbClr val="7030A0"/>
                          </a:solidFill>
                          <a:latin typeface="Cambria Math" panose="02040503050406030204" pitchFamily="18" charset="0"/>
                        </a:rPr>
                        <m:t>𝐽</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𝑊</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𝑏</m:t>
                          </m:r>
                        </m:e>
                      </m:d>
                      <m:r>
                        <a:rPr lang="en-US" altLang="zh-CN" b="0" i="1" smtClean="0">
                          <a:solidFill>
                            <a:srgbClr val="7030A0"/>
                          </a:solidFill>
                          <a:latin typeface="Cambria Math" panose="02040503050406030204" pitchFamily="18" charset="0"/>
                        </a:rPr>
                        <m:t>=</m:t>
                      </m:r>
                      <m:nary>
                        <m:naryPr>
                          <m:chr m:val="∑"/>
                          <m:supHide m:val="on"/>
                          <m:ctrlPr>
                            <a:rPr lang="en-US" altLang="zh-CN" b="0" i="1" smtClean="0">
                              <a:solidFill>
                                <a:srgbClr val="7030A0"/>
                              </a:solidFill>
                              <a:latin typeface="Cambria Math" panose="02040503050406030204" pitchFamily="18" charset="0"/>
                            </a:rPr>
                          </m:ctrlPr>
                        </m:naryPr>
                        <m:sub>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𝑥</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𝑦</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ea typeface="Cambria Math" panose="02040503050406030204" pitchFamily="18" charset="0"/>
                            </a:rPr>
                            <m:t>𝐷</m:t>
                          </m:r>
                        </m:sub>
                        <m:sup/>
                        <m:e>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𝑦𝑙𝑜𝑔</m:t>
                          </m:r>
                          <m:d>
                            <m:dPr>
                              <m:ctrlPr>
                                <a:rPr lang="en-US" altLang="zh-CN" b="0" i="1" smtClean="0">
                                  <a:solidFill>
                                    <a:srgbClr val="7030A0"/>
                                  </a:solidFill>
                                  <a:latin typeface="Cambria Math" panose="02040503050406030204" pitchFamily="18" charset="0"/>
                                </a:rPr>
                              </m:ctrlPr>
                            </m:dPr>
                            <m:e>
                              <m:sSup>
                                <m:sSupPr>
                                  <m:ctrlPr>
                                    <a:rPr lang="en-US" altLang="zh-CN" b="0" i="1" smtClean="0">
                                      <a:solidFill>
                                        <a:srgbClr val="7030A0"/>
                                      </a:solidFill>
                                      <a:latin typeface="Cambria Math" panose="02040503050406030204" pitchFamily="18" charset="0"/>
                                    </a:rPr>
                                  </m:ctrlPr>
                                </m:sSupPr>
                                <m:e>
                                  <m:r>
                                    <a:rPr lang="en-US" altLang="zh-CN" b="0" i="1" smtClean="0">
                                      <a:solidFill>
                                        <a:srgbClr val="7030A0"/>
                                      </a:solidFill>
                                      <a:latin typeface="Cambria Math" panose="02040503050406030204" pitchFamily="18" charset="0"/>
                                    </a:rPr>
                                    <m:t>𝑦</m:t>
                                  </m:r>
                                </m:e>
                                <m:sup>
                                  <m:r>
                                    <a:rPr lang="en-US" altLang="zh-CN" b="0" i="1" smtClean="0">
                                      <a:solidFill>
                                        <a:srgbClr val="7030A0"/>
                                      </a:solidFill>
                                      <a:latin typeface="Cambria Math" panose="02040503050406030204" pitchFamily="18" charset="0"/>
                                    </a:rPr>
                                    <m:t>′</m:t>
                                  </m:r>
                                </m:sup>
                              </m:sSup>
                            </m:e>
                          </m:d>
                          <m:r>
                            <a:rPr lang="en-US" altLang="zh-CN" b="0" i="1" smtClean="0">
                              <a:solidFill>
                                <a:srgbClr val="7030A0"/>
                              </a:solidFill>
                              <a:latin typeface="Cambria Math" panose="02040503050406030204" pitchFamily="18" charset="0"/>
                            </a:rPr>
                            <m:t>−</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1</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𝑦</m:t>
                              </m:r>
                            </m:e>
                          </m:d>
                          <m:r>
                            <m:rPr>
                              <m:sty m:val="p"/>
                            </m:rPr>
                            <a:rPr lang="en-US" altLang="zh-CN" b="0" i="0" smtClean="0">
                              <a:solidFill>
                                <a:srgbClr val="7030A0"/>
                              </a:solidFill>
                              <a:latin typeface="Cambria Math" panose="02040503050406030204" pitchFamily="18" charset="0"/>
                            </a:rPr>
                            <m:t>log</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1</m:t>
                          </m:r>
                          <m:r>
                            <a:rPr lang="en-US" altLang="zh-CN" b="0" i="1" smtClean="0">
                              <a:solidFill>
                                <a:srgbClr val="7030A0"/>
                              </a:solidFill>
                              <a:latin typeface="Cambria Math" panose="02040503050406030204" pitchFamily="18" charset="0"/>
                            </a:rPr>
                            <m:t>−</m:t>
                          </m:r>
                          <m:sSup>
                            <m:sSupPr>
                              <m:ctrlPr>
                                <a:rPr lang="en-US" altLang="zh-CN" b="0" i="1" smtClean="0">
                                  <a:solidFill>
                                    <a:srgbClr val="7030A0"/>
                                  </a:solidFill>
                                  <a:latin typeface="Cambria Math" panose="02040503050406030204" pitchFamily="18" charset="0"/>
                                </a:rPr>
                              </m:ctrlPr>
                            </m:sSupPr>
                            <m:e>
                              <m:r>
                                <a:rPr lang="en-US" altLang="zh-CN" b="0" i="1" smtClean="0">
                                  <a:solidFill>
                                    <a:srgbClr val="7030A0"/>
                                  </a:solidFill>
                                  <a:latin typeface="Cambria Math" panose="02040503050406030204" pitchFamily="18" charset="0"/>
                                </a:rPr>
                                <m:t>𝑦</m:t>
                              </m:r>
                            </m:e>
                            <m:sup>
                              <m:r>
                                <a:rPr lang="en-US" altLang="zh-CN" b="0" i="1" smtClean="0">
                                  <a:solidFill>
                                    <a:srgbClr val="7030A0"/>
                                  </a:solidFill>
                                  <a:latin typeface="Cambria Math" panose="02040503050406030204" pitchFamily="18" charset="0"/>
                                </a:rPr>
                                <m:t>′</m:t>
                              </m:r>
                            </m:sup>
                          </m:sSup>
                          <m:r>
                            <a:rPr lang="en-US" altLang="zh-CN" b="0" i="1" smtClean="0">
                              <a:solidFill>
                                <a:srgbClr val="7030A0"/>
                              </a:solidFill>
                              <a:latin typeface="Cambria Math" panose="02040503050406030204" pitchFamily="18" charset="0"/>
                            </a:rPr>
                            <m:t>)</m:t>
                          </m:r>
                        </m:e>
                      </m:nary>
                    </m:oMath>
                  </m:oMathPara>
                </a14:m>
                <a:endParaRPr lang="zh-CN" altLang="en-US" dirty="0">
                  <a:solidFill>
                    <a:srgbClr val="7030A0"/>
                  </a:solidFill>
                </a:endParaRPr>
              </a:p>
            </p:txBody>
          </p:sp>
        </mc:Choice>
        <mc:Fallback>
          <p:sp>
            <p:nvSpPr>
              <p:cNvPr id="10" name="文本框 9"/>
              <p:cNvSpPr txBox="1">
                <a:spLocks noRot="1" noChangeAspect="1" noMove="1" noResize="1" noEditPoints="1" noAdjustHandles="1" noChangeArrowheads="1" noChangeShapeType="1" noTextEdit="1"/>
              </p:cNvSpPr>
              <p:nvPr/>
            </p:nvSpPr>
            <p:spPr>
              <a:xfrm>
                <a:off x="1383957" y="1561991"/>
                <a:ext cx="5277568" cy="707886"/>
              </a:xfrm>
              <a:prstGeom prst="rect">
                <a:avLst/>
              </a:prstGeom>
              <a:blipFill rotWithShape="1">
                <a:blip r:embed="rId1"/>
                <a:stretch>
                  <a:fillRect l="-6" t="-74" r="7" b="5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421462" y="2331071"/>
                <a:ext cx="4748216" cy="1815882"/>
              </a:xfrm>
              <a:prstGeom prst="rect">
                <a:avLst/>
              </a:prstGeom>
            </p:spPr>
            <p:txBody>
              <a:bodyPr wrap="square">
                <a:spAutoFit/>
              </a:bodyPr>
              <a:lstStyle/>
              <a:p>
                <a:r>
                  <a:rPr lang="zh-CN" altLang="en-US" sz="1600" dirty="0">
                    <a:solidFill>
                      <a:srgbClr val="C00000"/>
                    </a:solidFill>
                    <a:latin typeface="黑体" panose="02010609060101010101" pitchFamily="49" charset="-122"/>
                    <a:ea typeface="黑体" panose="02010609060101010101" pitchFamily="49" charset="-122"/>
                  </a:rPr>
                  <a:t>其中：</a:t>
                </a:r>
                <a:endParaRPr lang="en-US" altLang="zh-CN" sz="1600" dirty="0">
                  <a:solidFill>
                    <a:srgbClr val="C00000"/>
                  </a:solidFill>
                  <a:latin typeface="黑体" panose="02010609060101010101" pitchFamily="49" charset="-122"/>
                  <a:ea typeface="黑体" panose="02010609060101010101" pitchFamily="49" charset="-122"/>
                </a:endParaRPr>
              </a:p>
              <a:p>
                <a:endParaRPr lang="en-US" altLang="zh-CN" sz="1600" dirty="0">
                  <a:solidFill>
                    <a:schemeClr val="tx1"/>
                  </a:solidFill>
                  <a:latin typeface="黑体" panose="02010609060101010101" pitchFamily="49" charset="-122"/>
                  <a:ea typeface="黑体" panose="02010609060101010101" pitchFamily="49" charset="-122"/>
                </a:endParaRPr>
              </a:p>
              <a:p>
                <a14:m>
                  <m:oMath xmlns:m="http://schemas.openxmlformats.org/officeDocument/2006/math">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ea typeface="Cambria Math" panose="02040503050406030204" pitchFamily="18" charset="0"/>
                      </a:rPr>
                      <m:t>𝐷</m:t>
                    </m:r>
                  </m:oMath>
                </a14:m>
                <a:r>
                  <a:rPr lang="zh-CN" altLang="en-US" sz="1600" dirty="0">
                    <a:solidFill>
                      <a:schemeClr val="tx1"/>
                    </a:solidFill>
                    <a:latin typeface="黑体" panose="02010609060101010101" pitchFamily="49" charset="-122"/>
                    <a:ea typeface="黑体" panose="02010609060101010101" pitchFamily="49" charset="-122"/>
                  </a:rPr>
                  <a:t>是有标签样本 </a:t>
                </a:r>
                <a14:m>
                  <m:oMath xmlns:m="http://schemas.openxmlformats.org/officeDocument/2006/math">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r>
                      <a:rPr lang="en-US" altLang="zh-CN" sz="1600" i="1">
                        <a:solidFill>
                          <a:schemeClr val="tx1"/>
                        </a:solidFill>
                        <a:latin typeface="Cambria Math" panose="02040503050406030204" pitchFamily="18" charset="0"/>
                      </a:rPr>
                      <m:t>)</m:t>
                    </m:r>
                  </m:oMath>
                </a14:m>
                <a:r>
                  <a:rPr lang="en-US" altLang="zh-CN" sz="1600" dirty="0">
                    <a:solidFill>
                      <a:schemeClr val="tx1"/>
                    </a:solidFill>
                    <a:latin typeface="黑体" panose="02010609060101010101" pitchFamily="49" charset="-122"/>
                    <a:ea typeface="黑体" panose="02010609060101010101" pitchFamily="49" charset="-122"/>
                  </a:rPr>
                  <a:t> </a:t>
                </a:r>
                <a:r>
                  <a:rPr lang="zh-CN" altLang="en-US" sz="1600" dirty="0">
                    <a:solidFill>
                      <a:schemeClr val="tx1"/>
                    </a:solidFill>
                    <a:latin typeface="黑体" panose="02010609060101010101" pitchFamily="49" charset="-122"/>
                    <a:ea typeface="黑体" panose="02010609060101010101" pitchFamily="49" charset="-122"/>
                  </a:rPr>
                  <a:t>的数据集 </a:t>
                </a:r>
                <a:endParaRPr lang="en-US" altLang="zh-CN" sz="1600" dirty="0">
                  <a:solidFill>
                    <a:schemeClr val="tx1"/>
                  </a:solidFill>
                  <a:latin typeface="黑体" panose="02010609060101010101" pitchFamily="49" charset="-122"/>
                  <a:ea typeface="黑体" panose="02010609060101010101" pitchFamily="49" charset="-122"/>
                </a:endParaRPr>
              </a:p>
              <a:p>
                <a:endParaRPr lang="en-US" altLang="zh-CN" sz="1600" dirty="0">
                  <a:solidFill>
                    <a:schemeClr val="tx1"/>
                  </a:solidFill>
                  <a:latin typeface="黑体" panose="02010609060101010101" pitchFamily="49" charset="-122"/>
                  <a:ea typeface="黑体" panose="02010609060101010101" pitchFamily="49" charset="-122"/>
                </a:endParaRPr>
              </a:p>
              <a:p>
                <a14:m>
                  <m:oMath xmlns:m="http://schemas.openxmlformats.org/officeDocument/2006/math">
                    <m:r>
                      <a:rPr lang="en-US" altLang="zh-CN" sz="1600" i="1">
                        <a:solidFill>
                          <a:schemeClr val="tx1"/>
                        </a:solidFill>
                        <a:latin typeface="Cambria Math" panose="02040503050406030204" pitchFamily="18" charset="0"/>
                      </a:rPr>
                      <m:t>𝑦</m:t>
                    </m:r>
                  </m:oMath>
                </a14:m>
                <a:r>
                  <a:rPr lang="zh-CN" altLang="en-US" sz="1600" dirty="0">
                    <a:solidFill>
                      <a:schemeClr val="tx1"/>
                    </a:solidFill>
                    <a:latin typeface="黑体" panose="02010609060101010101" pitchFamily="49" charset="-122"/>
                    <a:ea typeface="黑体" panose="02010609060101010101" pitchFamily="49" charset="-122"/>
                  </a:rPr>
                  <a:t>是有标签样本中的标签，取值必须是 </a:t>
                </a:r>
                <a:r>
                  <a:rPr lang="en-US" altLang="zh-CN" sz="1600" dirty="0">
                    <a:solidFill>
                      <a:schemeClr val="tx1"/>
                    </a:solidFill>
                    <a:latin typeface="黑体" panose="02010609060101010101" pitchFamily="49" charset="-122"/>
                    <a:ea typeface="黑体" panose="02010609060101010101" pitchFamily="49" charset="-122"/>
                  </a:rPr>
                  <a:t>0 </a:t>
                </a:r>
                <a:r>
                  <a:rPr lang="zh-CN" altLang="en-US" sz="1600" dirty="0">
                    <a:solidFill>
                      <a:schemeClr val="tx1"/>
                    </a:solidFill>
                    <a:latin typeface="黑体" panose="02010609060101010101" pitchFamily="49" charset="-122"/>
                    <a:ea typeface="黑体" panose="02010609060101010101" pitchFamily="49" charset="-122"/>
                  </a:rPr>
                  <a:t>或 </a:t>
                </a:r>
                <a:r>
                  <a:rPr lang="en-US" altLang="zh-CN" sz="1600" dirty="0">
                    <a:solidFill>
                      <a:schemeClr val="tx1"/>
                    </a:solidFill>
                    <a:latin typeface="黑体" panose="02010609060101010101" pitchFamily="49" charset="-122"/>
                    <a:ea typeface="黑体" panose="02010609060101010101" pitchFamily="49" charset="-122"/>
                  </a:rPr>
                  <a:t>1</a:t>
                </a:r>
                <a:r>
                  <a:rPr lang="zh-CN" altLang="en-US" sz="1600" dirty="0">
                    <a:solidFill>
                      <a:schemeClr val="tx1"/>
                    </a:solidFill>
                    <a:latin typeface="黑体" panose="02010609060101010101" pitchFamily="49" charset="-122"/>
                    <a:ea typeface="黑体" panose="02010609060101010101" pitchFamily="49" charset="-122"/>
                  </a:rPr>
                  <a:t> </a:t>
                </a:r>
                <a:endParaRPr lang="en-US" altLang="zh-CN" sz="1600" dirty="0">
                  <a:solidFill>
                    <a:schemeClr val="tx1"/>
                  </a:solidFill>
                  <a:latin typeface="黑体" panose="02010609060101010101" pitchFamily="49" charset="-122"/>
                  <a:ea typeface="黑体" panose="02010609060101010101" pitchFamily="49" charset="-122"/>
                </a:endParaRPr>
              </a:p>
              <a:p>
                <a:endParaRPr lang="en-US" altLang="zh-CN" sz="1600" dirty="0">
                  <a:solidFill>
                    <a:schemeClr val="tx1"/>
                  </a:solidFill>
                  <a:latin typeface="黑体" panose="02010609060101010101" pitchFamily="49" charset="-122"/>
                  <a:ea typeface="黑体" panose="02010609060101010101" pitchFamily="49" charset="-122"/>
                </a:endParaRPr>
              </a:p>
              <a:p>
                <a:r>
                  <a:rPr lang="en-US" altLang="zh-CN" sz="1600" dirty="0">
                    <a:solidFill>
                      <a:schemeClr val="tx1"/>
                    </a:solidFill>
                    <a:latin typeface="黑体" panose="02010609060101010101" pitchFamily="49" charset="-122"/>
                    <a:ea typeface="黑体" panose="02010609060101010101" pitchFamily="49" charset="-122"/>
                  </a:rPr>
                  <a:t> </a:t>
                </a:r>
                <a14:m>
                  <m:oMath xmlns:m="http://schemas.openxmlformats.org/officeDocument/2006/math">
                    <m:sSup>
                      <m:sSupPr>
                        <m:ctrlPr>
                          <a:rPr lang="en-US" altLang="zh-CN" sz="1600" i="1">
                            <a:solidFill>
                              <a:schemeClr val="tx1"/>
                            </a:solidFill>
                            <a:latin typeface="Cambria Math" panose="02040503050406030204" pitchFamily="18" charset="0"/>
                          </a:rPr>
                        </m:ctrlPr>
                      </m:sSupPr>
                      <m:e>
                        <m:r>
                          <a:rPr lang="en-US" altLang="zh-CN" sz="1600" i="1">
                            <a:solidFill>
                              <a:schemeClr val="tx1"/>
                            </a:solidFill>
                            <a:latin typeface="Cambria Math" panose="02040503050406030204" pitchFamily="18" charset="0"/>
                          </a:rPr>
                          <m:t>𝑦</m:t>
                        </m:r>
                      </m:e>
                      <m:sup>
                        <m:r>
                          <a:rPr lang="en-US" altLang="zh-CN" sz="1600" i="1">
                            <a:solidFill>
                              <a:schemeClr val="tx1"/>
                            </a:solidFill>
                            <a:latin typeface="Cambria Math" panose="02040503050406030204" pitchFamily="18" charset="0"/>
                          </a:rPr>
                          <m:t>′</m:t>
                        </m:r>
                      </m:sup>
                    </m:sSup>
                  </m:oMath>
                </a14:m>
                <a:r>
                  <a:rPr lang="zh-CN" altLang="en-US" sz="1600" dirty="0">
                    <a:solidFill>
                      <a:schemeClr val="tx1"/>
                    </a:solidFill>
                    <a:latin typeface="黑体" panose="02010609060101010101" pitchFamily="49" charset="-122"/>
                    <a:ea typeface="黑体" panose="02010609060101010101" pitchFamily="49" charset="-122"/>
                  </a:rPr>
                  <a:t>是对于特征集</a:t>
                </a:r>
                <a14:m>
                  <m:oMath xmlns:m="http://schemas.openxmlformats.org/officeDocument/2006/math">
                    <m:r>
                      <a:rPr lang="en-US" altLang="zh-CN" sz="1600" i="1">
                        <a:solidFill>
                          <a:schemeClr val="tx1"/>
                        </a:solidFill>
                        <a:latin typeface="Cambria Math" panose="02040503050406030204" pitchFamily="18" charset="0"/>
                      </a:rPr>
                      <m:t>𝑥</m:t>
                    </m:r>
                  </m:oMath>
                </a14:m>
                <a:r>
                  <a:rPr lang="zh-CN" altLang="en-US" sz="1600" dirty="0">
                    <a:solidFill>
                      <a:schemeClr val="tx1"/>
                    </a:solidFill>
                    <a:latin typeface="黑体" panose="02010609060101010101" pitchFamily="49" charset="-122"/>
                    <a:ea typeface="黑体" panose="02010609060101010101" pitchFamily="49" charset="-122"/>
                  </a:rPr>
                  <a:t>的预测值（介于 </a:t>
                </a:r>
                <a:r>
                  <a:rPr lang="en-US" altLang="zh-CN" sz="1600" dirty="0">
                    <a:solidFill>
                      <a:schemeClr val="tx1"/>
                    </a:solidFill>
                    <a:latin typeface="黑体" panose="02010609060101010101" pitchFamily="49" charset="-122"/>
                    <a:ea typeface="黑体" panose="02010609060101010101" pitchFamily="49" charset="-122"/>
                  </a:rPr>
                  <a:t>0 </a:t>
                </a:r>
                <a:r>
                  <a:rPr lang="zh-CN" altLang="en-US" sz="1600" dirty="0">
                    <a:solidFill>
                      <a:schemeClr val="tx1"/>
                    </a:solidFill>
                    <a:latin typeface="黑体" panose="02010609060101010101" pitchFamily="49" charset="-122"/>
                    <a:ea typeface="黑体" panose="02010609060101010101" pitchFamily="49" charset="-122"/>
                  </a:rPr>
                  <a:t>和 </a:t>
                </a:r>
                <a:r>
                  <a:rPr lang="en-US" altLang="zh-CN" sz="1600" dirty="0">
                    <a:solidFill>
                      <a:schemeClr val="tx1"/>
                    </a:solidFill>
                    <a:latin typeface="黑体" panose="02010609060101010101" pitchFamily="49" charset="-122"/>
                    <a:ea typeface="黑体" panose="02010609060101010101" pitchFamily="49" charset="-122"/>
                  </a:rPr>
                  <a:t>1 </a:t>
                </a:r>
                <a:r>
                  <a:rPr lang="zh-CN" altLang="en-US" sz="1600" dirty="0">
                    <a:solidFill>
                      <a:schemeClr val="tx1"/>
                    </a:solidFill>
                    <a:latin typeface="黑体" panose="02010609060101010101" pitchFamily="49" charset="-122"/>
                    <a:ea typeface="黑体" panose="02010609060101010101" pitchFamily="49" charset="-122"/>
                  </a:rPr>
                  <a:t>之间）</a:t>
                </a:r>
                <a:endParaRPr lang="zh-CN" altLang="en-US" sz="1600" dirty="0">
                  <a:solidFill>
                    <a:schemeClr val="tx1"/>
                  </a:solidFill>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421462" y="2331071"/>
                <a:ext cx="4748216" cy="1815882"/>
              </a:xfrm>
              <a:prstGeom prst="rect">
                <a:avLst/>
              </a:prstGeom>
              <a:blipFill rotWithShape="1">
                <a:blip r:embed="rId2"/>
                <a:stretch>
                  <a:fillRect l="-10" t="-34" r="3" b="22"/>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5259239" y="2258377"/>
            <a:ext cx="3789094" cy="2368641"/>
          </a:xfrm>
          <a:prstGeom prst="rect">
            <a:avLst/>
          </a:prstGeom>
        </p:spPr>
      </p:pic>
      <p:sp>
        <p:nvSpPr>
          <p:cNvPr id="9" name="矩形 8"/>
          <p:cNvSpPr/>
          <p:nvPr/>
        </p:nvSpPr>
        <p:spPr>
          <a:xfrm>
            <a:off x="7486650" y="1625700"/>
            <a:ext cx="877163" cy="369332"/>
          </a:xfrm>
          <a:prstGeom prst="rect">
            <a:avLst/>
          </a:prstGeom>
        </p:spPr>
        <p:txBody>
          <a:bodyPr wrap="none">
            <a:spAutoFit/>
          </a:bodyPr>
          <a:lstStyle/>
          <a:p>
            <a:r>
              <a:rPr lang="zh-CN" altLang="en-US" b="1" dirty="0">
                <a:solidFill>
                  <a:srgbClr val="C00000"/>
                </a:solidFill>
                <a:latin typeface="微软雅黑" panose="020B0503020204020204" pitchFamily="34" charset="-122"/>
                <a:ea typeface="微软雅黑" panose="020B0503020204020204" pitchFamily="34" charset="-122"/>
              </a:rPr>
              <a:t>凸函数</a:t>
            </a:r>
            <a:endParaRPr lang="zh-CN" altLang="en-US" dirty="0">
              <a:solidFill>
                <a:srgbClr val="C00000"/>
              </a:solidFill>
            </a:endParaRPr>
          </a:p>
        </p:txBody>
      </p:sp>
      <p:sp>
        <p:nvSpPr>
          <p:cNvPr id="11" name="矩形 10"/>
          <p:cNvSpPr/>
          <p:nvPr/>
        </p:nvSpPr>
        <p:spPr>
          <a:xfrm>
            <a:off x="5206314" y="4780638"/>
            <a:ext cx="4148694" cy="261610"/>
          </a:xfrm>
          <a:prstGeom prst="rect">
            <a:avLst/>
          </a:prstGeom>
        </p:spPr>
        <p:txBody>
          <a:bodyPr wrap="square">
            <a:spAutoFit/>
          </a:bodyPr>
          <a:lstStyle/>
          <a:p>
            <a:r>
              <a:rPr lang="zh-CN" altLang="en-US" sz="1100" dirty="0"/>
              <a:t>https://blog.csdn.net/t46414704152abc/article/details/79574003</a:t>
            </a:r>
            <a:endParaRPr lang="zh-CN" altLang="en-US" sz="1100" dirty="0"/>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8927" y="2217620"/>
            <a:ext cx="6724806"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多元分类</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594149" cy="461665"/>
          </a:xfrm>
          <a:prstGeom prst="rect">
            <a:avLst/>
          </a:prstGeom>
          <a:noFill/>
        </p:spPr>
        <p:txBody>
          <a:bodyPr wrap="square" rtlCol="0">
            <a:spAutoFit/>
          </a:bodyPr>
          <a:lstStyle/>
          <a:p>
            <a:r>
              <a:rPr lang="zh-CN" altLang="en-US" sz="2400" b="1" dirty="0" smtClean="0">
                <a:solidFill>
                  <a:schemeClr val="accent1"/>
                </a:solidFill>
                <a:latin typeface="黑体" panose="02010609060101010101" pitchFamily="49" charset="-122"/>
                <a:ea typeface="黑体" panose="02010609060101010101" pitchFamily="49" charset="-122"/>
              </a:rPr>
              <a:t>多元分类基本模型</a:t>
            </a:r>
            <a:endParaRPr lang="en-US" altLang="zh-CN" sz="2400" b="1" dirty="0">
              <a:solidFill>
                <a:schemeClr val="accent1"/>
              </a:solidFill>
              <a:latin typeface="黑体" panose="02010609060101010101" pitchFamily="49" charset="-122"/>
              <a:ea typeface="黑体" panose="02010609060101010101" pitchFamily="49" charset="-122"/>
            </a:endParaRPr>
          </a:p>
        </p:txBody>
      </p:sp>
      <p:grpSp>
        <p:nvGrpSpPr>
          <p:cNvPr id="151" name="组合 150"/>
          <p:cNvGrpSpPr/>
          <p:nvPr/>
        </p:nvGrpSpPr>
        <p:grpSpPr>
          <a:xfrm>
            <a:off x="1254516" y="1257199"/>
            <a:ext cx="4478336" cy="3511143"/>
            <a:chOff x="240363" y="1292905"/>
            <a:chExt cx="4478336" cy="3511143"/>
          </a:xfrm>
        </p:grpSpPr>
        <mc:AlternateContent xmlns:mc="http://schemas.openxmlformats.org/markup-compatibility/2006">
          <mc:Choice xmlns:a14="http://schemas.microsoft.com/office/drawing/2010/main" Requires="a14">
            <p:sp>
              <p:nvSpPr>
                <p:cNvPr id="41" name="椭圆 40"/>
                <p:cNvSpPr/>
                <p:nvPr/>
              </p:nvSpPr>
              <p:spPr>
                <a:xfrm>
                  <a:off x="3999651" y="1561536"/>
                  <a:ext cx="645573" cy="596740"/>
                </a:xfrm>
                <a:prstGeom prst="ellipse">
                  <a:avLst/>
                </a:prstGeom>
                <a:solidFill>
                  <a:srgbClr val="7030A0"/>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1</m:t>
                            </m:r>
                          </m:sub>
                        </m:sSub>
                      </m:oMath>
                    </m:oMathPara>
                  </a14:m>
                  <a:endParaRPr lang="zh-CN" altLang="en-US" dirty="0">
                    <a:solidFill>
                      <a:srgbClr val="FFFF00"/>
                    </a:solidFill>
                  </a:endParaRPr>
                </a:p>
              </p:txBody>
            </p:sp>
          </mc:Choice>
          <mc:Fallback>
            <p:sp>
              <p:nvSpPr>
                <p:cNvPr id="41" name="椭圆 40"/>
                <p:cNvSpPr>
                  <a:spLocks noRot="1" noChangeAspect="1" noMove="1" noResize="1" noEditPoints="1" noAdjustHandles="1" noChangeArrowheads="1" noChangeShapeType="1" noTextEdit="1"/>
                </p:cNvSpPr>
                <p:nvPr/>
              </p:nvSpPr>
              <p:spPr>
                <a:xfrm>
                  <a:off x="3999651" y="1561536"/>
                  <a:ext cx="645573" cy="596740"/>
                </a:xfrm>
                <a:prstGeom prst="ellipse">
                  <a:avLst/>
                </a:prstGeom>
                <a:blipFill rotWithShape="1">
                  <a:blip r:embed="rId1"/>
                </a:blip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44" name="文本框 43"/>
            <p:cNvSpPr txBox="1"/>
            <p:nvPr/>
          </p:nvSpPr>
          <p:spPr>
            <a:xfrm>
              <a:off x="4103146" y="3247222"/>
              <a:ext cx="615553" cy="398630"/>
            </a:xfrm>
            <a:prstGeom prst="rect">
              <a:avLst/>
            </a:prstGeom>
            <a:noFill/>
          </p:spPr>
          <p:txBody>
            <a:bodyPr vert="eaVert" wrap="square" rtlCol="0">
              <a:spAutoFit/>
            </a:bodyPr>
            <a:lstStyle/>
            <a:p>
              <a:r>
                <a:rPr lang="en-US" altLang="zh-CN" sz="2800" b="1" dirty="0" smtClean="0">
                  <a:solidFill>
                    <a:srgbClr val="7030A0"/>
                  </a:solidFill>
                </a:rPr>
                <a:t>…</a:t>
              </a:r>
              <a:endParaRPr lang="zh-CN" altLang="en-US" sz="2800" b="1" dirty="0">
                <a:solidFill>
                  <a:srgbClr val="7030A0"/>
                </a:solidFill>
              </a:endParaRPr>
            </a:p>
          </p:txBody>
        </p:sp>
        <p:sp>
          <p:nvSpPr>
            <p:cNvPr id="67" name="椭圆 66"/>
            <p:cNvSpPr/>
            <p:nvPr/>
          </p:nvSpPr>
          <p:spPr>
            <a:xfrm>
              <a:off x="2248434" y="1465181"/>
              <a:ext cx="856338" cy="80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smtClean="0">
                  <a:solidFill>
                    <a:srgbClr val="FFFF00"/>
                  </a:solidFill>
                </a:rPr>
                <a:t>∑</a:t>
              </a:r>
              <a:r>
                <a:rPr lang="en-US" altLang="zh-CN" dirty="0" smtClean="0">
                  <a:solidFill>
                    <a:srgbClr val="FFFF00"/>
                  </a:solidFill>
                </a:rPr>
                <a:t>1</a:t>
              </a:r>
              <a:endParaRPr lang="zh-CN" altLang="en-US" dirty="0">
                <a:solidFill>
                  <a:srgbClr val="FFFF00"/>
                </a:solidFill>
              </a:endParaRPr>
            </a:p>
          </p:txBody>
        </p:sp>
        <p:sp>
          <p:nvSpPr>
            <p:cNvPr id="68" name="椭圆 67"/>
            <p:cNvSpPr/>
            <p:nvPr/>
          </p:nvSpPr>
          <p:spPr>
            <a:xfrm>
              <a:off x="389117" y="1292905"/>
              <a:ext cx="586597" cy="59348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x</a:t>
              </a:r>
              <a:r>
                <a:rPr lang="en-US" altLang="zh-CN" baseline="-25000">
                  <a:latin typeface="微软雅黑" panose="020B0503020204020204" pitchFamily="34" charset="-122"/>
                  <a:ea typeface="微软雅黑" panose="020B0503020204020204" pitchFamily="34" charset="-122"/>
                </a:rPr>
                <a:t>1</a:t>
              </a:r>
              <a:endParaRPr lang="zh-CN" altLang="en-US" dirty="0">
                <a:solidFill>
                  <a:srgbClr val="FFFF00"/>
                </a:solidFill>
              </a:endParaRPr>
            </a:p>
          </p:txBody>
        </p:sp>
        <p:sp>
          <p:nvSpPr>
            <p:cNvPr id="69" name="椭圆 68"/>
            <p:cNvSpPr/>
            <p:nvPr/>
          </p:nvSpPr>
          <p:spPr>
            <a:xfrm>
              <a:off x="389116" y="2162934"/>
              <a:ext cx="586597" cy="59348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x</a:t>
              </a:r>
              <a:r>
                <a:rPr lang="en-US" altLang="zh-CN" baseline="-25000" dirty="0">
                  <a:latin typeface="微软雅黑" panose="020B0503020204020204" pitchFamily="34" charset="-122"/>
                  <a:ea typeface="微软雅黑" panose="020B0503020204020204" pitchFamily="34" charset="-122"/>
                </a:rPr>
                <a:t>2</a:t>
              </a:r>
              <a:endParaRPr lang="zh-CN" altLang="en-US" dirty="0">
                <a:solidFill>
                  <a:srgbClr val="FFFF00"/>
                </a:solidFill>
              </a:endParaRPr>
            </a:p>
          </p:txBody>
        </p:sp>
        <p:sp>
          <p:nvSpPr>
            <p:cNvPr id="70" name="椭圆 69"/>
            <p:cNvSpPr/>
            <p:nvPr/>
          </p:nvSpPr>
          <p:spPr>
            <a:xfrm>
              <a:off x="389116" y="3297719"/>
              <a:ext cx="586597" cy="59348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err="1" smtClean="0">
                  <a:latin typeface="微软雅黑" panose="020B0503020204020204" pitchFamily="34" charset="-122"/>
                  <a:ea typeface="微软雅黑" panose="020B0503020204020204" pitchFamily="34" charset="-122"/>
                </a:rPr>
                <a:t>x</a:t>
              </a:r>
              <a:r>
                <a:rPr lang="en-US" altLang="zh-CN" baseline="-25000" dirty="0" err="1" smtClean="0">
                  <a:latin typeface="微软雅黑" panose="020B0503020204020204" pitchFamily="34" charset="-122"/>
                  <a:ea typeface="微软雅黑" panose="020B0503020204020204" pitchFamily="34" charset="-122"/>
                </a:rPr>
                <a:t>n</a:t>
              </a:r>
              <a:endParaRPr lang="zh-CN" altLang="en-US" dirty="0">
                <a:solidFill>
                  <a:srgbClr val="FFFF00"/>
                </a:solidFill>
              </a:endParaRPr>
            </a:p>
          </p:txBody>
        </p:sp>
        <p:sp>
          <p:nvSpPr>
            <p:cNvPr id="71" name="椭圆 70"/>
            <p:cNvSpPr/>
            <p:nvPr/>
          </p:nvSpPr>
          <p:spPr>
            <a:xfrm>
              <a:off x="389116" y="4210562"/>
              <a:ext cx="586597" cy="59348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a:t>
              </a:r>
              <a:endParaRPr lang="zh-CN" altLang="en-US" dirty="0">
                <a:solidFill>
                  <a:srgbClr val="FFFF00"/>
                </a:solidFill>
              </a:endParaRPr>
            </a:p>
          </p:txBody>
        </p:sp>
        <p:cxnSp>
          <p:nvCxnSpPr>
            <p:cNvPr id="72" name="直接箭头连接符 71"/>
            <p:cNvCxnSpPr>
              <a:stCxn id="68" idx="6"/>
              <a:endCxn id="67" idx="2"/>
            </p:cNvCxnSpPr>
            <p:nvPr/>
          </p:nvCxnSpPr>
          <p:spPr>
            <a:xfrm>
              <a:off x="975714" y="1589648"/>
              <a:ext cx="1272720" cy="2784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3" name="直接箭头连接符 72"/>
            <p:cNvCxnSpPr>
              <a:stCxn id="69" idx="6"/>
              <a:endCxn id="67" idx="2"/>
            </p:cNvCxnSpPr>
            <p:nvPr/>
          </p:nvCxnSpPr>
          <p:spPr>
            <a:xfrm flipV="1">
              <a:off x="975713" y="1868123"/>
              <a:ext cx="1272721" cy="5915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4" name="直接箭头连接符 73"/>
            <p:cNvCxnSpPr>
              <a:stCxn id="70" idx="6"/>
              <a:endCxn id="67" idx="2"/>
            </p:cNvCxnSpPr>
            <p:nvPr/>
          </p:nvCxnSpPr>
          <p:spPr>
            <a:xfrm flipV="1">
              <a:off x="975713" y="1868123"/>
              <a:ext cx="1272721" cy="172633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5" name="直接箭头连接符 74"/>
            <p:cNvCxnSpPr>
              <a:stCxn id="71" idx="6"/>
              <a:endCxn id="67" idx="2"/>
            </p:cNvCxnSpPr>
            <p:nvPr/>
          </p:nvCxnSpPr>
          <p:spPr>
            <a:xfrm flipV="1">
              <a:off x="975713" y="1868123"/>
              <a:ext cx="1272721" cy="263918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76" name="矩形 75"/>
            <p:cNvSpPr/>
            <p:nvPr/>
          </p:nvSpPr>
          <p:spPr>
            <a:xfrm>
              <a:off x="1479184" y="1409612"/>
              <a:ext cx="570990"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smtClean="0">
                  <a:solidFill>
                    <a:srgbClr val="FF0000"/>
                  </a:solidFill>
                  <a:latin typeface="微软雅黑" panose="020B0503020204020204" pitchFamily="34" charset="-122"/>
                  <a:ea typeface="微软雅黑" panose="020B0503020204020204" pitchFamily="34" charset="-122"/>
                </a:rPr>
                <a:t>11</a:t>
              </a:r>
              <a:endParaRPr lang="zh-CN" altLang="en-US" b="1" dirty="0">
                <a:solidFill>
                  <a:srgbClr val="FF0000"/>
                </a:solidFill>
              </a:endParaRPr>
            </a:p>
          </p:txBody>
        </p:sp>
        <p:sp>
          <p:nvSpPr>
            <p:cNvPr id="77" name="矩形 76"/>
            <p:cNvSpPr/>
            <p:nvPr/>
          </p:nvSpPr>
          <p:spPr>
            <a:xfrm>
              <a:off x="1462289" y="1851223"/>
              <a:ext cx="570990"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smtClean="0">
                  <a:solidFill>
                    <a:srgbClr val="FF0000"/>
                  </a:solidFill>
                  <a:latin typeface="微软雅黑" panose="020B0503020204020204" pitchFamily="34" charset="-122"/>
                  <a:ea typeface="微软雅黑" panose="020B0503020204020204" pitchFamily="34" charset="-122"/>
                </a:rPr>
                <a:t>1</a:t>
              </a:r>
              <a:r>
                <a:rPr lang="en-US" altLang="zh-CN" b="1" baseline="-25000" dirty="0">
                  <a:solidFill>
                    <a:srgbClr val="FF0000"/>
                  </a:solidFill>
                  <a:latin typeface="微软雅黑" panose="020B0503020204020204" pitchFamily="34" charset="-122"/>
                  <a:ea typeface="微软雅黑" panose="020B0503020204020204" pitchFamily="34" charset="-122"/>
                </a:rPr>
                <a:t>2</a:t>
              </a:r>
              <a:endParaRPr lang="zh-CN" altLang="en-US" b="1" dirty="0">
                <a:solidFill>
                  <a:srgbClr val="FF0000"/>
                </a:solidFill>
              </a:endParaRPr>
            </a:p>
          </p:txBody>
        </p:sp>
        <p:sp>
          <p:nvSpPr>
            <p:cNvPr id="78" name="矩形 77"/>
            <p:cNvSpPr/>
            <p:nvPr/>
          </p:nvSpPr>
          <p:spPr>
            <a:xfrm>
              <a:off x="784741" y="2967234"/>
              <a:ext cx="575799"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a:solidFill>
                    <a:srgbClr val="FF0000"/>
                  </a:solidFill>
                  <a:latin typeface="微软雅黑" panose="020B0503020204020204" pitchFamily="34" charset="-122"/>
                  <a:ea typeface="微软雅黑" panose="020B0503020204020204" pitchFamily="34" charset="-122"/>
                </a:rPr>
                <a:t>1n</a:t>
              </a:r>
              <a:endParaRPr lang="zh-CN" altLang="en-US" b="1" dirty="0">
                <a:solidFill>
                  <a:srgbClr val="FF0000"/>
                </a:solidFill>
              </a:endParaRPr>
            </a:p>
          </p:txBody>
        </p:sp>
        <p:cxnSp>
          <p:nvCxnSpPr>
            <p:cNvPr id="79" name="直接箭头连接符 78"/>
            <p:cNvCxnSpPr>
              <a:stCxn id="67" idx="6"/>
              <a:endCxn id="41" idx="2"/>
            </p:cNvCxnSpPr>
            <p:nvPr/>
          </p:nvCxnSpPr>
          <p:spPr>
            <a:xfrm flipV="1">
              <a:off x="3104772" y="1859906"/>
              <a:ext cx="894879" cy="82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1" name="文本框 80"/>
            <p:cNvSpPr txBox="1"/>
            <p:nvPr/>
          </p:nvSpPr>
          <p:spPr>
            <a:xfrm>
              <a:off x="240363" y="2881042"/>
              <a:ext cx="738664" cy="485949"/>
            </a:xfrm>
            <a:prstGeom prst="rect">
              <a:avLst/>
            </a:prstGeom>
            <a:noFill/>
          </p:spPr>
          <p:txBody>
            <a:bodyPr vert="eaVert"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endParaRPr>
            </a:p>
            <a:p>
              <a:endParaRPr lang="zh-CN" altLang="en-US" dirty="0">
                <a:solidFill>
                  <a:srgbClr val="FF0000"/>
                </a:solidFill>
              </a:endParaRPr>
            </a:p>
          </p:txBody>
        </p:sp>
        <p:sp>
          <p:nvSpPr>
            <p:cNvPr id="83" name="椭圆 82"/>
            <p:cNvSpPr/>
            <p:nvPr/>
          </p:nvSpPr>
          <p:spPr>
            <a:xfrm>
              <a:off x="2223299" y="3674515"/>
              <a:ext cx="881473" cy="80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smtClean="0">
                  <a:solidFill>
                    <a:srgbClr val="FFFF00"/>
                  </a:solidFill>
                </a:rPr>
                <a:t>∑</a:t>
              </a:r>
              <a:r>
                <a:rPr lang="en-US" altLang="zh-CN" dirty="0" smtClean="0">
                  <a:solidFill>
                    <a:srgbClr val="FFFF00"/>
                  </a:solidFill>
                </a:rPr>
                <a:t>m</a:t>
              </a:r>
              <a:endParaRPr lang="zh-CN" altLang="en-US" dirty="0">
                <a:solidFill>
                  <a:srgbClr val="FFFF00"/>
                </a:solidFill>
              </a:endParaRPr>
            </a:p>
          </p:txBody>
        </p:sp>
        <p:sp>
          <p:nvSpPr>
            <p:cNvPr id="85" name="矩形 84"/>
            <p:cNvSpPr/>
            <p:nvPr/>
          </p:nvSpPr>
          <p:spPr>
            <a:xfrm>
              <a:off x="938699" y="3796722"/>
              <a:ext cx="433132"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b</a:t>
              </a:r>
              <a:r>
                <a:rPr lang="en-US" altLang="zh-CN" b="1" baseline="-25000" dirty="0" smtClean="0">
                  <a:solidFill>
                    <a:srgbClr val="FF0000"/>
                  </a:solidFill>
                  <a:latin typeface="微软雅黑" panose="020B0503020204020204" pitchFamily="34" charset="-122"/>
                  <a:ea typeface="微软雅黑" panose="020B0503020204020204" pitchFamily="34" charset="-122"/>
                </a:rPr>
                <a:t>1</a:t>
              </a:r>
              <a:endParaRPr lang="zh-CN" altLang="en-US" b="1" dirty="0">
                <a:solidFill>
                  <a:srgbClr val="FF0000"/>
                </a:solidFill>
              </a:endParaRPr>
            </a:p>
          </p:txBody>
        </p:sp>
        <p:cxnSp>
          <p:nvCxnSpPr>
            <p:cNvPr id="86" name="直接箭头连接符 85"/>
            <p:cNvCxnSpPr>
              <a:stCxn id="68" idx="6"/>
              <a:endCxn id="83" idx="2"/>
            </p:cNvCxnSpPr>
            <p:nvPr/>
          </p:nvCxnSpPr>
          <p:spPr>
            <a:xfrm>
              <a:off x="975714" y="1589648"/>
              <a:ext cx="1247585" cy="2487809"/>
            </a:xfrm>
            <a:prstGeom prst="straightConnector1">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87" name="矩形 86"/>
            <p:cNvSpPr/>
            <p:nvPr/>
          </p:nvSpPr>
          <p:spPr>
            <a:xfrm>
              <a:off x="807931" y="1752765"/>
              <a:ext cx="627095"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a:solidFill>
                    <a:srgbClr val="FF0000"/>
                  </a:solidFill>
                  <a:latin typeface="微软雅黑" panose="020B0503020204020204" pitchFamily="34" charset="-122"/>
                  <a:ea typeface="微软雅黑" panose="020B0503020204020204" pitchFamily="34" charset="-122"/>
                </a:rPr>
                <a:t>m1</a:t>
              </a:r>
              <a:endParaRPr lang="zh-CN" altLang="en-US" b="1" dirty="0">
                <a:solidFill>
                  <a:srgbClr val="FF0000"/>
                </a:solidFill>
              </a:endParaRPr>
            </a:p>
          </p:txBody>
        </p:sp>
        <p:cxnSp>
          <p:nvCxnSpPr>
            <p:cNvPr id="88" name="直接箭头连接符 87"/>
            <p:cNvCxnSpPr>
              <a:stCxn id="69" idx="6"/>
              <a:endCxn id="83" idx="2"/>
            </p:cNvCxnSpPr>
            <p:nvPr/>
          </p:nvCxnSpPr>
          <p:spPr>
            <a:xfrm>
              <a:off x="975713" y="2459677"/>
              <a:ext cx="1247586" cy="1617780"/>
            </a:xfrm>
            <a:prstGeom prst="straightConnector1">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cxnSp>
          <p:nvCxnSpPr>
            <p:cNvPr id="89" name="直接箭头连接符 88"/>
            <p:cNvCxnSpPr>
              <a:stCxn id="70" idx="6"/>
              <a:endCxn id="83" idx="2"/>
            </p:cNvCxnSpPr>
            <p:nvPr/>
          </p:nvCxnSpPr>
          <p:spPr>
            <a:xfrm>
              <a:off x="975713" y="3594462"/>
              <a:ext cx="1247586" cy="482995"/>
            </a:xfrm>
            <a:prstGeom prst="straightConnector1">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cxnSp>
          <p:nvCxnSpPr>
            <p:cNvPr id="90" name="直接箭头连接符 89"/>
            <p:cNvCxnSpPr>
              <a:stCxn id="71" idx="6"/>
              <a:endCxn id="83" idx="2"/>
            </p:cNvCxnSpPr>
            <p:nvPr/>
          </p:nvCxnSpPr>
          <p:spPr>
            <a:xfrm flipV="1">
              <a:off x="975713" y="4077457"/>
              <a:ext cx="1247586" cy="42984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91" name="文本框 90"/>
            <p:cNvSpPr txBox="1"/>
            <p:nvPr/>
          </p:nvSpPr>
          <p:spPr>
            <a:xfrm>
              <a:off x="2222621" y="3290307"/>
              <a:ext cx="738664" cy="485949"/>
            </a:xfrm>
            <a:prstGeom prst="rect">
              <a:avLst/>
            </a:prstGeom>
            <a:noFill/>
          </p:spPr>
          <p:txBody>
            <a:bodyPr vert="eaVert"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endParaRPr>
            </a:p>
            <a:p>
              <a:endParaRPr lang="zh-CN" altLang="en-US" dirty="0">
                <a:solidFill>
                  <a:srgbClr val="FF0000"/>
                </a:solidFill>
              </a:endParaRPr>
            </a:p>
          </p:txBody>
        </p:sp>
        <p:sp>
          <p:nvSpPr>
            <p:cNvPr id="92" name="矩形 91"/>
            <p:cNvSpPr/>
            <p:nvPr/>
          </p:nvSpPr>
          <p:spPr>
            <a:xfrm>
              <a:off x="1121134" y="4172231"/>
              <a:ext cx="489236" cy="369332"/>
            </a:xfrm>
            <a:prstGeom prst="rect">
              <a:avLst/>
            </a:prstGeom>
          </p:spPr>
          <p:txBody>
            <a:bodyPr wrap="none">
              <a:spAutoFit/>
            </a:bodyPr>
            <a:lstStyle/>
            <a:p>
              <a:r>
                <a:rPr lang="en-US" altLang="zh-CN" b="1" dirty="0" err="1" smtClean="0">
                  <a:solidFill>
                    <a:srgbClr val="FF0000"/>
                  </a:solidFill>
                  <a:latin typeface="微软雅黑" panose="020B0503020204020204" pitchFamily="34" charset="-122"/>
                  <a:ea typeface="微软雅黑" panose="020B0503020204020204" pitchFamily="34" charset="-122"/>
                </a:rPr>
                <a:t>b</a:t>
              </a:r>
              <a:r>
                <a:rPr lang="en-US" altLang="zh-CN" b="1" baseline="-25000" dirty="0" err="1">
                  <a:solidFill>
                    <a:srgbClr val="FF0000"/>
                  </a:solidFill>
                  <a:latin typeface="微软雅黑" panose="020B0503020204020204" pitchFamily="34" charset="-122"/>
                  <a:ea typeface="微软雅黑" panose="020B0503020204020204" pitchFamily="34" charset="-122"/>
                </a:rPr>
                <a:t>m</a:t>
              </a:r>
              <a:endParaRPr lang="zh-CN" altLang="en-US" b="1" dirty="0">
                <a:solidFill>
                  <a:srgbClr val="FF0000"/>
                </a:solidFill>
              </a:endParaRPr>
            </a:p>
          </p:txBody>
        </p:sp>
        <p:sp>
          <p:nvSpPr>
            <p:cNvPr id="93" name="矩形 92"/>
            <p:cNvSpPr/>
            <p:nvPr/>
          </p:nvSpPr>
          <p:spPr>
            <a:xfrm>
              <a:off x="907044" y="2487139"/>
              <a:ext cx="627095"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a:solidFill>
                    <a:srgbClr val="FF0000"/>
                  </a:solidFill>
                  <a:latin typeface="微软雅黑" panose="020B0503020204020204" pitchFamily="34" charset="-122"/>
                  <a:ea typeface="微软雅黑" panose="020B0503020204020204" pitchFamily="34" charset="-122"/>
                </a:rPr>
                <a:t>m2</a:t>
              </a:r>
              <a:endParaRPr lang="zh-CN" altLang="en-US" b="1" dirty="0">
                <a:solidFill>
                  <a:srgbClr val="FF0000"/>
                </a:solidFill>
              </a:endParaRPr>
            </a:p>
          </p:txBody>
        </p:sp>
        <p:sp>
          <p:nvSpPr>
            <p:cNvPr id="94" name="矩形 93"/>
            <p:cNvSpPr/>
            <p:nvPr/>
          </p:nvSpPr>
          <p:spPr>
            <a:xfrm>
              <a:off x="1045124" y="3400221"/>
              <a:ext cx="631904" cy="369332"/>
            </a:xfrm>
            <a:prstGeom prst="rect">
              <a:avLst/>
            </a:prstGeom>
          </p:spPr>
          <p:txBody>
            <a:bodyPr wrap="none">
              <a:spAutoFit/>
            </a:bodyPr>
            <a:lstStyle/>
            <a:p>
              <a:r>
                <a:rPr lang="en-US" altLang="zh-CN" b="1" dirty="0" err="1" smtClean="0">
                  <a:solidFill>
                    <a:srgbClr val="FF0000"/>
                  </a:solidFill>
                  <a:latin typeface="微软雅黑" panose="020B0503020204020204" pitchFamily="34" charset="-122"/>
                  <a:ea typeface="微软雅黑" panose="020B0503020204020204" pitchFamily="34" charset="-122"/>
                </a:rPr>
                <a:t>w</a:t>
              </a:r>
              <a:r>
                <a:rPr lang="en-US" altLang="zh-CN" b="1" baseline="-25000" dirty="0" err="1">
                  <a:solidFill>
                    <a:srgbClr val="FF0000"/>
                  </a:solidFill>
                  <a:latin typeface="微软雅黑" panose="020B0503020204020204" pitchFamily="34" charset="-122"/>
                  <a:ea typeface="微软雅黑" panose="020B0503020204020204" pitchFamily="34" charset="-122"/>
                </a:rPr>
                <a:t>mn</a:t>
              </a:r>
              <a:endParaRPr lang="zh-CN" altLang="en-US" b="1" dirty="0">
                <a:solidFill>
                  <a:srgbClr val="FF0000"/>
                </a:solidFill>
              </a:endParaRPr>
            </a:p>
          </p:txBody>
        </p:sp>
        <p:cxnSp>
          <p:nvCxnSpPr>
            <p:cNvPr id="95" name="直接箭头连接符 94"/>
            <p:cNvCxnSpPr/>
            <p:nvPr/>
          </p:nvCxnSpPr>
          <p:spPr>
            <a:xfrm>
              <a:off x="2993842" y="4081264"/>
              <a:ext cx="989294" cy="1071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02" name="椭圆 101"/>
            <p:cNvSpPr/>
            <p:nvPr/>
          </p:nvSpPr>
          <p:spPr>
            <a:xfrm>
              <a:off x="2232742" y="2372966"/>
              <a:ext cx="872030" cy="80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smtClean="0">
                  <a:solidFill>
                    <a:srgbClr val="FFFF00"/>
                  </a:solidFill>
                </a:rPr>
                <a:t>∑</a:t>
              </a:r>
              <a:r>
                <a:rPr lang="en-US" altLang="zh-CN" dirty="0" smtClean="0">
                  <a:solidFill>
                    <a:srgbClr val="FFFF00"/>
                  </a:solidFill>
                </a:rPr>
                <a:t>2</a:t>
              </a:r>
              <a:endParaRPr lang="zh-CN" altLang="en-US" dirty="0">
                <a:solidFill>
                  <a:srgbClr val="FFFF00"/>
                </a:solidFill>
              </a:endParaRPr>
            </a:p>
          </p:txBody>
        </p:sp>
        <p:cxnSp>
          <p:nvCxnSpPr>
            <p:cNvPr id="103" name="直接箭头连接符 102"/>
            <p:cNvCxnSpPr>
              <a:stCxn id="102" idx="6"/>
              <a:endCxn id="106" idx="2"/>
            </p:cNvCxnSpPr>
            <p:nvPr/>
          </p:nvCxnSpPr>
          <p:spPr>
            <a:xfrm flipV="1">
              <a:off x="3104772" y="2775907"/>
              <a:ext cx="90161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a14="http://schemas.microsoft.com/office/drawing/2010/main" Requires="a14">
            <p:sp>
              <p:nvSpPr>
                <p:cNvPr id="106" name="椭圆 105"/>
                <p:cNvSpPr/>
                <p:nvPr/>
              </p:nvSpPr>
              <p:spPr>
                <a:xfrm>
                  <a:off x="4006383" y="2477537"/>
                  <a:ext cx="645573" cy="596740"/>
                </a:xfrm>
                <a:prstGeom prst="ellipse">
                  <a:avLst/>
                </a:prstGeom>
                <a:solidFill>
                  <a:srgbClr val="7030A0"/>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2</m:t>
                            </m:r>
                          </m:sub>
                        </m:sSub>
                      </m:oMath>
                    </m:oMathPara>
                  </a14:m>
                  <a:endParaRPr lang="zh-CN" altLang="en-US" dirty="0">
                    <a:solidFill>
                      <a:srgbClr val="FFFF00"/>
                    </a:solidFill>
                  </a:endParaRPr>
                </a:p>
              </p:txBody>
            </p:sp>
          </mc:Choice>
          <mc:Fallback>
            <p:sp>
              <p:nvSpPr>
                <p:cNvPr id="106" name="椭圆 105"/>
                <p:cNvSpPr>
                  <a:spLocks noRot="1" noChangeAspect="1" noMove="1" noResize="1" noEditPoints="1" noAdjustHandles="1" noChangeArrowheads="1" noChangeShapeType="1" noTextEdit="1"/>
                </p:cNvSpPr>
                <p:nvPr/>
              </p:nvSpPr>
              <p:spPr>
                <a:xfrm>
                  <a:off x="4006383" y="2477537"/>
                  <a:ext cx="645573" cy="596740"/>
                </a:xfrm>
                <a:prstGeom prst="ellipse">
                  <a:avLst/>
                </a:prstGeom>
                <a:blipFill rotWithShape="1">
                  <a:blip r:embed="rId2"/>
                </a:blip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椭圆 107"/>
                <p:cNvSpPr/>
                <p:nvPr/>
              </p:nvSpPr>
              <p:spPr>
                <a:xfrm>
                  <a:off x="4016263" y="3801267"/>
                  <a:ext cx="645573" cy="596740"/>
                </a:xfrm>
                <a:prstGeom prst="ellipse">
                  <a:avLst/>
                </a:prstGeom>
                <a:solidFill>
                  <a:srgbClr val="7030A0"/>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𝑚</m:t>
                            </m:r>
                          </m:sub>
                        </m:sSub>
                      </m:oMath>
                    </m:oMathPara>
                  </a14:m>
                  <a:endParaRPr lang="zh-CN" altLang="en-US" dirty="0">
                    <a:solidFill>
                      <a:srgbClr val="FFFF00"/>
                    </a:solidFill>
                  </a:endParaRPr>
                </a:p>
              </p:txBody>
            </p:sp>
          </mc:Choice>
          <mc:Fallback>
            <p:sp>
              <p:nvSpPr>
                <p:cNvPr id="108" name="椭圆 107"/>
                <p:cNvSpPr>
                  <a:spLocks noRot="1" noChangeAspect="1" noMove="1" noResize="1" noEditPoints="1" noAdjustHandles="1" noChangeArrowheads="1" noChangeShapeType="1" noTextEdit="1"/>
                </p:cNvSpPr>
                <p:nvPr/>
              </p:nvSpPr>
              <p:spPr>
                <a:xfrm>
                  <a:off x="4016263" y="3801267"/>
                  <a:ext cx="645573" cy="596740"/>
                </a:xfrm>
                <a:prstGeom prst="ellipse">
                  <a:avLst/>
                </a:prstGeom>
                <a:blipFill rotWithShape="1">
                  <a:blip r:embed="rId3"/>
                </a:blip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cxnSp>
          <p:nvCxnSpPr>
            <p:cNvPr id="109" name="直接箭头连接符 108"/>
            <p:cNvCxnSpPr>
              <a:stCxn id="68" idx="6"/>
              <a:endCxn id="102" idx="2"/>
            </p:cNvCxnSpPr>
            <p:nvPr/>
          </p:nvCxnSpPr>
          <p:spPr>
            <a:xfrm>
              <a:off x="975714" y="1589648"/>
              <a:ext cx="1257028" cy="1186260"/>
            </a:xfrm>
            <a:prstGeom prst="straightConnector1">
              <a:avLst/>
            </a:prstGeom>
            <a:ln>
              <a:solidFill>
                <a:schemeClr val="accent4">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12" name="直接箭头连接符 111"/>
            <p:cNvCxnSpPr>
              <a:stCxn id="69" idx="6"/>
              <a:endCxn id="102" idx="2"/>
            </p:cNvCxnSpPr>
            <p:nvPr/>
          </p:nvCxnSpPr>
          <p:spPr>
            <a:xfrm>
              <a:off x="975713" y="2459677"/>
              <a:ext cx="1257029" cy="316231"/>
            </a:xfrm>
            <a:prstGeom prst="straightConnector1">
              <a:avLst/>
            </a:prstGeom>
            <a:ln>
              <a:solidFill>
                <a:schemeClr val="accent4">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15" name="直接箭头连接符 114"/>
            <p:cNvCxnSpPr>
              <a:stCxn id="70" idx="6"/>
              <a:endCxn id="102" idx="2"/>
            </p:cNvCxnSpPr>
            <p:nvPr/>
          </p:nvCxnSpPr>
          <p:spPr>
            <a:xfrm flipV="1">
              <a:off x="975713" y="2775908"/>
              <a:ext cx="1257029" cy="818554"/>
            </a:xfrm>
            <a:prstGeom prst="straightConnector1">
              <a:avLst/>
            </a:prstGeom>
            <a:ln>
              <a:solidFill>
                <a:schemeClr val="accent4">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19" name="直接箭头连接符 118"/>
            <p:cNvCxnSpPr>
              <a:stCxn id="71" idx="6"/>
              <a:endCxn id="102" idx="2"/>
            </p:cNvCxnSpPr>
            <p:nvPr/>
          </p:nvCxnSpPr>
          <p:spPr>
            <a:xfrm flipV="1">
              <a:off x="975713" y="2775908"/>
              <a:ext cx="1257029" cy="173139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594149"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多元分类基本模型</a:t>
            </a:r>
            <a:endParaRPr lang="en-US" altLang="zh-CN" sz="2400" b="1" dirty="0">
              <a:solidFill>
                <a:schemeClr val="accent1"/>
              </a:solidFill>
              <a:latin typeface="黑体" panose="02010609060101010101" pitchFamily="49" charset="-122"/>
              <a:ea typeface="黑体" panose="02010609060101010101" pitchFamily="49" charset="-122"/>
            </a:endParaRPr>
          </a:p>
        </p:txBody>
      </p:sp>
      <p:grpSp>
        <p:nvGrpSpPr>
          <p:cNvPr id="4" name="组合 3"/>
          <p:cNvGrpSpPr/>
          <p:nvPr/>
        </p:nvGrpSpPr>
        <p:grpSpPr>
          <a:xfrm>
            <a:off x="464807" y="1257199"/>
            <a:ext cx="6920013" cy="3511143"/>
            <a:chOff x="240363" y="1292905"/>
            <a:chExt cx="6920013" cy="3511143"/>
          </a:xfrm>
        </p:grpSpPr>
        <p:cxnSp>
          <p:nvCxnSpPr>
            <p:cNvPr id="39" name="直接箭头连接符 38"/>
            <p:cNvCxnSpPr/>
            <p:nvPr/>
          </p:nvCxnSpPr>
          <p:spPr>
            <a:xfrm>
              <a:off x="4718699" y="2967234"/>
              <a:ext cx="1633735"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0" name="矩形 39"/>
            <p:cNvSpPr/>
            <p:nvPr/>
          </p:nvSpPr>
          <p:spPr>
            <a:xfrm>
              <a:off x="3923384" y="1425347"/>
              <a:ext cx="766727" cy="308195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rgbClr val="FFFF00"/>
                </a:solidFill>
              </a:endParaRPr>
            </a:p>
          </p:txBody>
        </p:sp>
        <p:sp>
          <p:nvSpPr>
            <p:cNvPr id="45" name="文本框 44"/>
            <p:cNvSpPr txBox="1"/>
            <p:nvPr/>
          </p:nvSpPr>
          <p:spPr>
            <a:xfrm>
              <a:off x="4390539" y="2520185"/>
              <a:ext cx="1742495" cy="461665"/>
            </a:xfrm>
            <a:prstGeom prst="rect">
              <a:avLst/>
            </a:prstGeom>
            <a:noFill/>
            <a:ln>
              <a:noFill/>
            </a:ln>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altLang="zh-CN" sz="2400" dirty="0">
                  <a:solidFill>
                    <a:srgbClr val="70AD47"/>
                  </a:solidFill>
                </a:rPr>
                <a:t>       </a:t>
              </a:r>
              <a:r>
                <a:rPr lang="en-US" altLang="zh-CN" sz="2400" b="1" dirty="0" err="1">
                  <a:solidFill>
                    <a:srgbClr val="00B050"/>
                  </a:solidFill>
                </a:rPr>
                <a:t>Softmax</a:t>
              </a:r>
              <a:endParaRPr lang="zh-CN" altLang="en-US" sz="2400" b="1" dirty="0">
                <a:solidFill>
                  <a:srgbClr val="00B050"/>
                </a:solidFill>
              </a:endParaRPr>
            </a:p>
          </p:txBody>
        </p:sp>
        <p:sp>
          <p:nvSpPr>
            <p:cNvPr id="44" name="文本框 43"/>
            <p:cNvSpPr txBox="1"/>
            <p:nvPr/>
          </p:nvSpPr>
          <p:spPr>
            <a:xfrm>
              <a:off x="4103146" y="3247222"/>
              <a:ext cx="615553" cy="398630"/>
            </a:xfrm>
            <a:prstGeom prst="rect">
              <a:avLst/>
            </a:prstGeom>
            <a:noFill/>
          </p:spPr>
          <p:txBody>
            <a:bodyPr vert="eaVert" wrap="square" rtlCol="0">
              <a:spAutoFit/>
            </a:bodyPr>
            <a:lstStyle/>
            <a:p>
              <a:r>
                <a:rPr lang="en-US" altLang="zh-CN" sz="2800" b="1" dirty="0" smtClean="0">
                  <a:solidFill>
                    <a:srgbClr val="7030A0"/>
                  </a:solidFill>
                </a:rPr>
                <a:t>…</a:t>
              </a:r>
              <a:endParaRPr lang="zh-CN" altLang="en-US" sz="2800" b="1" dirty="0">
                <a:solidFill>
                  <a:srgbClr val="7030A0"/>
                </a:solidFill>
              </a:endParaRPr>
            </a:p>
          </p:txBody>
        </p:sp>
        <p:sp>
          <p:nvSpPr>
            <p:cNvPr id="154" name="矩形 153"/>
            <p:cNvSpPr/>
            <p:nvPr/>
          </p:nvSpPr>
          <p:spPr>
            <a:xfrm>
              <a:off x="6365061" y="1414604"/>
              <a:ext cx="766727" cy="308195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rgbClr val="FFFF00"/>
                </a:solidFill>
              </a:endParaRPr>
            </a:p>
          </p:txBody>
        </p:sp>
        <mc:AlternateContent xmlns:mc="http://schemas.openxmlformats.org/markup-compatibility/2006">
          <mc:Choice xmlns:a14="http://schemas.microsoft.com/office/drawing/2010/main" Requires="a14">
            <p:sp>
              <p:nvSpPr>
                <p:cNvPr id="155" name="椭圆 154"/>
                <p:cNvSpPr/>
                <p:nvPr/>
              </p:nvSpPr>
              <p:spPr>
                <a:xfrm>
                  <a:off x="6441328" y="1550793"/>
                  <a:ext cx="645573" cy="596740"/>
                </a:xfrm>
                <a:prstGeom prst="ellipse">
                  <a:avLst/>
                </a:prstGeom>
                <a:solidFill>
                  <a:srgbClr val="BC14A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𝑝</m:t>
                            </m:r>
                            <m:r>
                              <a:rPr lang="en-US" altLang="zh-CN" b="0" i="1" smtClean="0">
                                <a:solidFill>
                                  <a:srgbClr val="FFFF00"/>
                                </a:solidFill>
                                <a:latin typeface="Cambria Math" panose="02040503050406030204" pitchFamily="18" charset="0"/>
                              </a:rPr>
                              <m:t>1</m:t>
                            </m:r>
                          </m:sub>
                        </m:sSub>
                      </m:oMath>
                    </m:oMathPara>
                  </a14:m>
                  <a:endParaRPr lang="zh-CN" altLang="en-US" dirty="0">
                    <a:solidFill>
                      <a:srgbClr val="FFFF00"/>
                    </a:solidFill>
                  </a:endParaRPr>
                </a:p>
              </p:txBody>
            </p:sp>
          </mc:Choice>
          <mc:Fallback>
            <p:sp>
              <p:nvSpPr>
                <p:cNvPr id="155" name="椭圆 154"/>
                <p:cNvSpPr>
                  <a:spLocks noRot="1" noChangeAspect="1" noMove="1" noResize="1" noEditPoints="1" noAdjustHandles="1" noChangeArrowheads="1" noChangeShapeType="1" noTextEdit="1"/>
                </p:cNvSpPr>
                <p:nvPr/>
              </p:nvSpPr>
              <p:spPr>
                <a:xfrm>
                  <a:off x="6441328" y="1550793"/>
                  <a:ext cx="645573" cy="596740"/>
                </a:xfrm>
                <a:prstGeom prst="ellipse">
                  <a:avLst/>
                </a:prstGeom>
                <a:blipFill rotWithShape="1">
                  <a:blip r:embed="rId1"/>
                </a:blipFill>
                <a:ln>
                  <a:noFill/>
                </a:ln>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sp>
          <p:nvSpPr>
            <p:cNvPr id="156" name="文本框 155"/>
            <p:cNvSpPr txBox="1"/>
            <p:nvPr/>
          </p:nvSpPr>
          <p:spPr>
            <a:xfrm>
              <a:off x="6544823" y="3236479"/>
              <a:ext cx="615553" cy="398630"/>
            </a:xfrm>
            <a:prstGeom prst="rect">
              <a:avLst/>
            </a:prstGeom>
            <a:noFill/>
          </p:spPr>
          <p:txBody>
            <a:bodyPr vert="eaVert" wrap="square" rtlCol="0">
              <a:spAutoFit/>
            </a:bodyPr>
            <a:lstStyle/>
            <a:p>
              <a:r>
                <a:rPr lang="en-US" altLang="zh-CN" sz="2800" b="1" dirty="0" smtClean="0">
                  <a:solidFill>
                    <a:srgbClr val="7030A0"/>
                  </a:solidFill>
                </a:rPr>
                <a:t>…</a:t>
              </a:r>
              <a:endParaRPr lang="zh-CN" altLang="en-US" sz="2800" b="1" dirty="0">
                <a:solidFill>
                  <a:srgbClr val="7030A0"/>
                </a:solidFill>
              </a:endParaRPr>
            </a:p>
          </p:txBody>
        </p:sp>
        <mc:AlternateContent xmlns:mc="http://schemas.openxmlformats.org/markup-compatibility/2006">
          <mc:Choice xmlns:a14="http://schemas.microsoft.com/office/drawing/2010/main" Requires="a14">
            <p:sp>
              <p:nvSpPr>
                <p:cNvPr id="157" name="椭圆 156"/>
                <p:cNvSpPr/>
                <p:nvPr/>
              </p:nvSpPr>
              <p:spPr>
                <a:xfrm>
                  <a:off x="6448060" y="2466794"/>
                  <a:ext cx="645573" cy="596740"/>
                </a:xfrm>
                <a:prstGeom prst="ellipse">
                  <a:avLst/>
                </a:prstGeom>
                <a:solidFill>
                  <a:srgbClr val="BC14A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𝑝</m:t>
                            </m:r>
                            <m:r>
                              <a:rPr lang="en-US" altLang="zh-CN" b="0" i="1" smtClean="0">
                                <a:solidFill>
                                  <a:srgbClr val="FFFF00"/>
                                </a:solidFill>
                                <a:latin typeface="Cambria Math" panose="02040503050406030204" pitchFamily="18" charset="0"/>
                              </a:rPr>
                              <m:t>2</m:t>
                            </m:r>
                          </m:sub>
                        </m:sSub>
                      </m:oMath>
                    </m:oMathPara>
                  </a14:m>
                  <a:endParaRPr lang="zh-CN" altLang="en-US" dirty="0">
                    <a:solidFill>
                      <a:srgbClr val="FFFF00"/>
                    </a:solidFill>
                  </a:endParaRPr>
                </a:p>
              </p:txBody>
            </p:sp>
          </mc:Choice>
          <mc:Fallback>
            <p:sp>
              <p:nvSpPr>
                <p:cNvPr id="157" name="椭圆 156"/>
                <p:cNvSpPr>
                  <a:spLocks noRot="1" noChangeAspect="1" noMove="1" noResize="1" noEditPoints="1" noAdjustHandles="1" noChangeArrowheads="1" noChangeShapeType="1" noTextEdit="1"/>
                </p:cNvSpPr>
                <p:nvPr/>
              </p:nvSpPr>
              <p:spPr>
                <a:xfrm>
                  <a:off x="6448060" y="2466794"/>
                  <a:ext cx="645573" cy="596740"/>
                </a:xfrm>
                <a:prstGeom prst="ellipse">
                  <a:avLst/>
                </a:prstGeom>
                <a:blipFill rotWithShape="1">
                  <a:blip r:embed="rId2"/>
                </a:blipFill>
                <a:ln>
                  <a:noFill/>
                </a:ln>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 name="椭圆 157"/>
                <p:cNvSpPr/>
                <p:nvPr/>
              </p:nvSpPr>
              <p:spPr>
                <a:xfrm>
                  <a:off x="6457940" y="3790524"/>
                  <a:ext cx="645573" cy="596740"/>
                </a:xfrm>
                <a:prstGeom prst="ellipse">
                  <a:avLst/>
                </a:prstGeom>
                <a:solidFill>
                  <a:srgbClr val="BC14AC"/>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𝑝𝑚</m:t>
                            </m:r>
                          </m:sub>
                        </m:sSub>
                      </m:oMath>
                    </m:oMathPara>
                  </a14:m>
                  <a:endParaRPr lang="zh-CN" altLang="en-US" dirty="0">
                    <a:solidFill>
                      <a:srgbClr val="FFFF00"/>
                    </a:solidFill>
                  </a:endParaRPr>
                </a:p>
              </p:txBody>
            </p:sp>
          </mc:Choice>
          <mc:Fallback>
            <p:sp>
              <p:nvSpPr>
                <p:cNvPr id="158" name="椭圆 157"/>
                <p:cNvSpPr>
                  <a:spLocks noRot="1" noChangeAspect="1" noMove="1" noResize="1" noEditPoints="1" noAdjustHandles="1" noChangeArrowheads="1" noChangeShapeType="1" noTextEdit="1"/>
                </p:cNvSpPr>
                <p:nvPr/>
              </p:nvSpPr>
              <p:spPr>
                <a:xfrm>
                  <a:off x="6457940" y="3790524"/>
                  <a:ext cx="645573" cy="596740"/>
                </a:xfrm>
                <a:prstGeom prst="ellipse">
                  <a:avLst/>
                </a:prstGeom>
                <a:blipFill rotWithShape="1">
                  <a:blip r:embed="rId3"/>
                </a:blipFill>
                <a:ln>
                  <a:noFill/>
                </a:ln>
              </p:spPr>
              <p:style>
                <a:lnRef idx="2">
                  <a:schemeClr val="accent5">
                    <a:shade val="50000"/>
                  </a:schemeClr>
                </a:lnRef>
                <a:fillRef idx="1">
                  <a:schemeClr val="accent5"/>
                </a:fillRef>
                <a:effectRef idx="0">
                  <a:schemeClr val="accent5"/>
                </a:effectRef>
                <a:fontRef idx="minor">
                  <a:schemeClr val="lt1"/>
                </a:fontRef>
              </p:style>
              <p:txBody>
                <a:bodyPr/>
                <a:lstStyle/>
                <a:p>
                  <a:r>
                    <a:rPr lang="zh-CN" altLang="en-US">
                      <a:noFill/>
                    </a:rPr>
                    <a:t> </a:t>
                  </a:r>
                </a:p>
              </p:txBody>
            </p:sp>
          </mc:Fallback>
        </mc:AlternateContent>
        <p:grpSp>
          <p:nvGrpSpPr>
            <p:cNvPr id="52" name="组合 51"/>
            <p:cNvGrpSpPr/>
            <p:nvPr/>
          </p:nvGrpSpPr>
          <p:grpSpPr>
            <a:xfrm>
              <a:off x="240363" y="1292905"/>
              <a:ext cx="4478336" cy="3511143"/>
              <a:chOff x="240363" y="1292905"/>
              <a:chExt cx="4478336" cy="3511143"/>
            </a:xfrm>
          </p:grpSpPr>
          <mc:AlternateContent xmlns:mc="http://schemas.openxmlformats.org/markup-compatibility/2006">
            <mc:Choice xmlns:a14="http://schemas.microsoft.com/office/drawing/2010/main" Requires="a14">
              <p:sp>
                <p:nvSpPr>
                  <p:cNvPr id="53" name="椭圆 52"/>
                  <p:cNvSpPr/>
                  <p:nvPr/>
                </p:nvSpPr>
                <p:spPr>
                  <a:xfrm>
                    <a:off x="3999651" y="1561536"/>
                    <a:ext cx="645573" cy="596740"/>
                  </a:xfrm>
                  <a:prstGeom prst="ellipse">
                    <a:avLst/>
                  </a:prstGeom>
                  <a:solidFill>
                    <a:srgbClr val="7030A0"/>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1</m:t>
                              </m:r>
                            </m:sub>
                          </m:sSub>
                        </m:oMath>
                      </m:oMathPara>
                    </a14:m>
                    <a:endParaRPr lang="zh-CN" altLang="en-US" dirty="0">
                      <a:solidFill>
                        <a:srgbClr val="FFFF00"/>
                      </a:solidFill>
                    </a:endParaRPr>
                  </a:p>
                </p:txBody>
              </p:sp>
            </mc:Choice>
            <mc:Fallback>
              <p:sp>
                <p:nvSpPr>
                  <p:cNvPr id="53" name="椭圆 52"/>
                  <p:cNvSpPr>
                    <a:spLocks noRot="1" noChangeAspect="1" noMove="1" noResize="1" noEditPoints="1" noAdjustHandles="1" noChangeArrowheads="1" noChangeShapeType="1" noTextEdit="1"/>
                  </p:cNvSpPr>
                  <p:nvPr/>
                </p:nvSpPr>
                <p:spPr>
                  <a:xfrm>
                    <a:off x="3999651" y="1561536"/>
                    <a:ext cx="645573" cy="596740"/>
                  </a:xfrm>
                  <a:prstGeom prst="ellipse">
                    <a:avLst/>
                  </a:prstGeom>
                  <a:blipFill rotWithShape="1">
                    <a:blip r:embed="rId4"/>
                  </a:blipFill>
                </p:spPr>
                <p:style>
                  <a:lnRef idx="1">
                    <a:schemeClr val="accent5"/>
                  </a:lnRef>
                  <a:fillRef idx="3">
                    <a:schemeClr val="accent5"/>
                  </a:fillRef>
                  <a:effectRef idx="2">
                    <a:schemeClr val="accent5"/>
                  </a:effectRef>
                  <a:fontRef idx="minor">
                    <a:schemeClr val="lt1"/>
                  </a:fontRef>
                </p:style>
                <p:txBody>
                  <a:bodyPr/>
                  <a:lstStyle/>
                  <a:p>
                    <a:r>
                      <a:rPr lang="zh-CN" altLang="en-US">
                        <a:noFill/>
                      </a:rPr>
                      <a:t> </a:t>
                    </a:r>
                  </a:p>
                </p:txBody>
              </p:sp>
            </mc:Fallback>
          </mc:AlternateContent>
          <p:sp>
            <p:nvSpPr>
              <p:cNvPr id="54" name="文本框 53"/>
              <p:cNvSpPr txBox="1"/>
              <p:nvPr/>
            </p:nvSpPr>
            <p:spPr>
              <a:xfrm>
                <a:off x="4103146" y="3247222"/>
                <a:ext cx="615553" cy="398630"/>
              </a:xfrm>
              <a:prstGeom prst="rect">
                <a:avLst/>
              </a:prstGeom>
              <a:noFill/>
            </p:spPr>
            <p:txBody>
              <a:bodyPr vert="eaVert" wrap="square" rtlCol="0">
                <a:spAutoFit/>
              </a:bodyPr>
              <a:lstStyle/>
              <a:p>
                <a:r>
                  <a:rPr lang="en-US" altLang="zh-CN" sz="2800" b="1" dirty="0" smtClean="0">
                    <a:solidFill>
                      <a:srgbClr val="7030A0"/>
                    </a:solidFill>
                  </a:rPr>
                  <a:t>…</a:t>
                </a:r>
                <a:endParaRPr lang="zh-CN" altLang="en-US" sz="2800" b="1" dirty="0">
                  <a:solidFill>
                    <a:srgbClr val="7030A0"/>
                  </a:solidFill>
                </a:endParaRPr>
              </a:p>
            </p:txBody>
          </p:sp>
          <p:sp>
            <p:nvSpPr>
              <p:cNvPr id="55" name="椭圆 54"/>
              <p:cNvSpPr/>
              <p:nvPr/>
            </p:nvSpPr>
            <p:spPr>
              <a:xfrm>
                <a:off x="2248434" y="1465181"/>
                <a:ext cx="856338" cy="80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smtClean="0">
                    <a:solidFill>
                      <a:srgbClr val="FFFF00"/>
                    </a:solidFill>
                  </a:rPr>
                  <a:t>∑</a:t>
                </a:r>
                <a:r>
                  <a:rPr lang="en-US" altLang="zh-CN" dirty="0" smtClean="0">
                    <a:solidFill>
                      <a:srgbClr val="FFFF00"/>
                    </a:solidFill>
                  </a:rPr>
                  <a:t>1</a:t>
                </a:r>
                <a:endParaRPr lang="zh-CN" altLang="en-US" dirty="0">
                  <a:solidFill>
                    <a:srgbClr val="FFFF00"/>
                  </a:solidFill>
                </a:endParaRPr>
              </a:p>
            </p:txBody>
          </p:sp>
          <p:sp>
            <p:nvSpPr>
              <p:cNvPr id="56" name="椭圆 55"/>
              <p:cNvSpPr/>
              <p:nvPr/>
            </p:nvSpPr>
            <p:spPr>
              <a:xfrm>
                <a:off x="389117" y="1292905"/>
                <a:ext cx="586597" cy="59348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x</a:t>
                </a:r>
                <a:r>
                  <a:rPr lang="en-US" altLang="zh-CN" baseline="-25000">
                    <a:latin typeface="微软雅黑" panose="020B0503020204020204" pitchFamily="34" charset="-122"/>
                    <a:ea typeface="微软雅黑" panose="020B0503020204020204" pitchFamily="34" charset="-122"/>
                  </a:rPr>
                  <a:t>1</a:t>
                </a:r>
                <a:endParaRPr lang="zh-CN" altLang="en-US" dirty="0">
                  <a:solidFill>
                    <a:srgbClr val="FFFF00"/>
                  </a:solidFill>
                </a:endParaRPr>
              </a:p>
            </p:txBody>
          </p:sp>
          <p:sp>
            <p:nvSpPr>
              <p:cNvPr id="57" name="椭圆 56"/>
              <p:cNvSpPr/>
              <p:nvPr/>
            </p:nvSpPr>
            <p:spPr>
              <a:xfrm>
                <a:off x="389116" y="2162934"/>
                <a:ext cx="586597" cy="59348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x</a:t>
                </a:r>
                <a:r>
                  <a:rPr lang="en-US" altLang="zh-CN" baseline="-25000" dirty="0">
                    <a:latin typeface="微软雅黑" panose="020B0503020204020204" pitchFamily="34" charset="-122"/>
                    <a:ea typeface="微软雅黑" panose="020B0503020204020204" pitchFamily="34" charset="-122"/>
                  </a:rPr>
                  <a:t>2</a:t>
                </a:r>
                <a:endParaRPr lang="zh-CN" altLang="en-US" dirty="0">
                  <a:solidFill>
                    <a:srgbClr val="FFFF00"/>
                  </a:solidFill>
                </a:endParaRPr>
              </a:p>
            </p:txBody>
          </p:sp>
          <p:sp>
            <p:nvSpPr>
              <p:cNvPr id="58" name="椭圆 57"/>
              <p:cNvSpPr/>
              <p:nvPr/>
            </p:nvSpPr>
            <p:spPr>
              <a:xfrm>
                <a:off x="389116" y="3297719"/>
                <a:ext cx="586597" cy="59348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err="1" smtClean="0">
                    <a:latin typeface="微软雅黑" panose="020B0503020204020204" pitchFamily="34" charset="-122"/>
                    <a:ea typeface="微软雅黑" panose="020B0503020204020204" pitchFamily="34" charset="-122"/>
                  </a:rPr>
                  <a:t>x</a:t>
                </a:r>
                <a:r>
                  <a:rPr lang="en-US" altLang="zh-CN" baseline="-25000" dirty="0" err="1" smtClean="0">
                    <a:latin typeface="微软雅黑" panose="020B0503020204020204" pitchFamily="34" charset="-122"/>
                    <a:ea typeface="微软雅黑" panose="020B0503020204020204" pitchFamily="34" charset="-122"/>
                  </a:rPr>
                  <a:t>n</a:t>
                </a:r>
                <a:endParaRPr lang="zh-CN" altLang="en-US" dirty="0">
                  <a:solidFill>
                    <a:srgbClr val="FFFF00"/>
                  </a:solidFill>
                </a:endParaRPr>
              </a:p>
            </p:txBody>
          </p:sp>
          <p:sp>
            <p:nvSpPr>
              <p:cNvPr id="59" name="椭圆 58"/>
              <p:cNvSpPr/>
              <p:nvPr/>
            </p:nvSpPr>
            <p:spPr>
              <a:xfrm>
                <a:off x="389116" y="4210562"/>
                <a:ext cx="586597" cy="593486"/>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rPr>
                  <a:t>b</a:t>
                </a:r>
                <a:endParaRPr lang="zh-CN" altLang="en-US" dirty="0">
                  <a:solidFill>
                    <a:srgbClr val="FFFF00"/>
                  </a:solidFill>
                </a:endParaRPr>
              </a:p>
            </p:txBody>
          </p:sp>
          <p:cxnSp>
            <p:nvCxnSpPr>
              <p:cNvPr id="60" name="直接箭头连接符 59"/>
              <p:cNvCxnSpPr>
                <a:stCxn id="56" idx="6"/>
                <a:endCxn id="55" idx="2"/>
              </p:cNvCxnSpPr>
              <p:nvPr/>
            </p:nvCxnSpPr>
            <p:spPr>
              <a:xfrm>
                <a:off x="975714" y="1589648"/>
                <a:ext cx="1272720" cy="2784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1" name="直接箭头连接符 60"/>
              <p:cNvCxnSpPr>
                <a:stCxn id="57" idx="6"/>
                <a:endCxn id="55" idx="2"/>
              </p:cNvCxnSpPr>
              <p:nvPr/>
            </p:nvCxnSpPr>
            <p:spPr>
              <a:xfrm flipV="1">
                <a:off x="975713" y="1868123"/>
                <a:ext cx="1272721" cy="5915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2" name="直接箭头连接符 61"/>
              <p:cNvCxnSpPr>
                <a:stCxn id="58" idx="6"/>
                <a:endCxn id="55" idx="2"/>
              </p:cNvCxnSpPr>
              <p:nvPr/>
            </p:nvCxnSpPr>
            <p:spPr>
              <a:xfrm flipV="1">
                <a:off x="975713" y="1868123"/>
                <a:ext cx="1272721" cy="1726339"/>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63" name="直接箭头连接符 62"/>
              <p:cNvCxnSpPr>
                <a:stCxn id="59" idx="6"/>
                <a:endCxn id="55" idx="2"/>
              </p:cNvCxnSpPr>
              <p:nvPr/>
            </p:nvCxnSpPr>
            <p:spPr>
              <a:xfrm flipV="1">
                <a:off x="975713" y="1868123"/>
                <a:ext cx="1272721" cy="263918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64" name="矩形 63"/>
              <p:cNvSpPr/>
              <p:nvPr/>
            </p:nvSpPr>
            <p:spPr>
              <a:xfrm>
                <a:off x="1479184" y="1409612"/>
                <a:ext cx="570990"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smtClean="0">
                    <a:solidFill>
                      <a:srgbClr val="FF0000"/>
                    </a:solidFill>
                    <a:latin typeface="微软雅黑" panose="020B0503020204020204" pitchFamily="34" charset="-122"/>
                    <a:ea typeface="微软雅黑" panose="020B0503020204020204" pitchFamily="34" charset="-122"/>
                  </a:rPr>
                  <a:t>11</a:t>
                </a:r>
                <a:endParaRPr lang="zh-CN" altLang="en-US" b="1" dirty="0">
                  <a:solidFill>
                    <a:srgbClr val="FF0000"/>
                  </a:solidFill>
                </a:endParaRPr>
              </a:p>
            </p:txBody>
          </p:sp>
          <p:sp>
            <p:nvSpPr>
              <p:cNvPr id="65" name="矩形 64"/>
              <p:cNvSpPr/>
              <p:nvPr/>
            </p:nvSpPr>
            <p:spPr>
              <a:xfrm>
                <a:off x="1462289" y="1851223"/>
                <a:ext cx="570990"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smtClean="0">
                    <a:solidFill>
                      <a:srgbClr val="FF0000"/>
                    </a:solidFill>
                    <a:latin typeface="微软雅黑" panose="020B0503020204020204" pitchFamily="34" charset="-122"/>
                    <a:ea typeface="微软雅黑" panose="020B0503020204020204" pitchFamily="34" charset="-122"/>
                  </a:rPr>
                  <a:t>1</a:t>
                </a:r>
                <a:r>
                  <a:rPr lang="en-US" altLang="zh-CN" b="1" baseline="-25000" dirty="0">
                    <a:solidFill>
                      <a:srgbClr val="FF0000"/>
                    </a:solidFill>
                    <a:latin typeface="微软雅黑" panose="020B0503020204020204" pitchFamily="34" charset="-122"/>
                    <a:ea typeface="微软雅黑" panose="020B0503020204020204" pitchFamily="34" charset="-122"/>
                  </a:rPr>
                  <a:t>2</a:t>
                </a:r>
                <a:endParaRPr lang="zh-CN" altLang="en-US" b="1" dirty="0">
                  <a:solidFill>
                    <a:srgbClr val="FF0000"/>
                  </a:solidFill>
                </a:endParaRPr>
              </a:p>
            </p:txBody>
          </p:sp>
          <p:sp>
            <p:nvSpPr>
              <p:cNvPr id="66" name="矩形 65"/>
              <p:cNvSpPr/>
              <p:nvPr/>
            </p:nvSpPr>
            <p:spPr>
              <a:xfrm>
                <a:off x="784741" y="2967234"/>
                <a:ext cx="575799"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a:solidFill>
                      <a:srgbClr val="FF0000"/>
                    </a:solidFill>
                    <a:latin typeface="微软雅黑" panose="020B0503020204020204" pitchFamily="34" charset="-122"/>
                    <a:ea typeface="微软雅黑" panose="020B0503020204020204" pitchFamily="34" charset="-122"/>
                  </a:rPr>
                  <a:t>1n</a:t>
                </a:r>
                <a:endParaRPr lang="zh-CN" altLang="en-US" b="1" dirty="0">
                  <a:solidFill>
                    <a:srgbClr val="FF0000"/>
                  </a:solidFill>
                </a:endParaRPr>
              </a:p>
            </p:txBody>
          </p:sp>
          <p:cxnSp>
            <p:nvCxnSpPr>
              <p:cNvPr id="80" name="直接箭头连接符 79"/>
              <p:cNvCxnSpPr>
                <a:stCxn id="55" idx="6"/>
                <a:endCxn id="53" idx="2"/>
              </p:cNvCxnSpPr>
              <p:nvPr/>
            </p:nvCxnSpPr>
            <p:spPr>
              <a:xfrm flipV="1">
                <a:off x="3104772" y="1859906"/>
                <a:ext cx="894879" cy="82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2" name="文本框 81"/>
              <p:cNvSpPr txBox="1"/>
              <p:nvPr/>
            </p:nvSpPr>
            <p:spPr>
              <a:xfrm>
                <a:off x="240363" y="2881042"/>
                <a:ext cx="738664" cy="485949"/>
              </a:xfrm>
              <a:prstGeom prst="rect">
                <a:avLst/>
              </a:prstGeom>
              <a:noFill/>
            </p:spPr>
            <p:txBody>
              <a:bodyPr vert="eaVert"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endParaRPr>
              </a:p>
              <a:p>
                <a:endParaRPr lang="zh-CN" altLang="en-US" dirty="0">
                  <a:solidFill>
                    <a:srgbClr val="FF0000"/>
                  </a:solidFill>
                </a:endParaRPr>
              </a:p>
            </p:txBody>
          </p:sp>
          <p:sp>
            <p:nvSpPr>
              <p:cNvPr id="84" name="椭圆 83"/>
              <p:cNvSpPr/>
              <p:nvPr/>
            </p:nvSpPr>
            <p:spPr>
              <a:xfrm>
                <a:off x="2223299" y="3674515"/>
                <a:ext cx="881473" cy="80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smtClean="0">
                    <a:solidFill>
                      <a:srgbClr val="FFFF00"/>
                    </a:solidFill>
                  </a:rPr>
                  <a:t>∑</a:t>
                </a:r>
                <a:r>
                  <a:rPr lang="en-US" altLang="zh-CN" dirty="0" smtClean="0">
                    <a:solidFill>
                      <a:srgbClr val="FFFF00"/>
                    </a:solidFill>
                  </a:rPr>
                  <a:t>m</a:t>
                </a:r>
                <a:endParaRPr lang="zh-CN" altLang="en-US" dirty="0">
                  <a:solidFill>
                    <a:srgbClr val="FFFF00"/>
                  </a:solidFill>
                </a:endParaRPr>
              </a:p>
            </p:txBody>
          </p:sp>
          <p:sp>
            <p:nvSpPr>
              <p:cNvPr id="96" name="矩形 95"/>
              <p:cNvSpPr/>
              <p:nvPr/>
            </p:nvSpPr>
            <p:spPr>
              <a:xfrm>
                <a:off x="938699" y="3796722"/>
                <a:ext cx="433132"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b</a:t>
                </a:r>
                <a:r>
                  <a:rPr lang="en-US" altLang="zh-CN" b="1" baseline="-25000" dirty="0" smtClean="0">
                    <a:solidFill>
                      <a:srgbClr val="FF0000"/>
                    </a:solidFill>
                    <a:latin typeface="微软雅黑" panose="020B0503020204020204" pitchFamily="34" charset="-122"/>
                    <a:ea typeface="微软雅黑" panose="020B0503020204020204" pitchFamily="34" charset="-122"/>
                  </a:rPr>
                  <a:t>1</a:t>
                </a:r>
                <a:endParaRPr lang="zh-CN" altLang="en-US" b="1" dirty="0">
                  <a:solidFill>
                    <a:srgbClr val="FF0000"/>
                  </a:solidFill>
                </a:endParaRPr>
              </a:p>
            </p:txBody>
          </p:sp>
          <p:cxnSp>
            <p:nvCxnSpPr>
              <p:cNvPr id="97" name="直接箭头连接符 96"/>
              <p:cNvCxnSpPr>
                <a:stCxn id="56" idx="6"/>
                <a:endCxn id="84" idx="2"/>
              </p:cNvCxnSpPr>
              <p:nvPr/>
            </p:nvCxnSpPr>
            <p:spPr>
              <a:xfrm>
                <a:off x="975714" y="1589648"/>
                <a:ext cx="1247585" cy="2487809"/>
              </a:xfrm>
              <a:prstGeom prst="straightConnector1">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98" name="矩形 97"/>
              <p:cNvSpPr/>
              <p:nvPr/>
            </p:nvSpPr>
            <p:spPr>
              <a:xfrm>
                <a:off x="807931" y="1752765"/>
                <a:ext cx="627095"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a:solidFill>
                      <a:srgbClr val="FF0000"/>
                    </a:solidFill>
                    <a:latin typeface="微软雅黑" panose="020B0503020204020204" pitchFamily="34" charset="-122"/>
                    <a:ea typeface="微软雅黑" panose="020B0503020204020204" pitchFamily="34" charset="-122"/>
                  </a:rPr>
                  <a:t>m1</a:t>
                </a:r>
                <a:endParaRPr lang="zh-CN" altLang="en-US" b="1" dirty="0">
                  <a:solidFill>
                    <a:srgbClr val="FF0000"/>
                  </a:solidFill>
                </a:endParaRPr>
              </a:p>
            </p:txBody>
          </p:sp>
          <p:cxnSp>
            <p:nvCxnSpPr>
              <p:cNvPr id="99" name="直接箭头连接符 98"/>
              <p:cNvCxnSpPr>
                <a:stCxn id="57" idx="6"/>
                <a:endCxn id="84" idx="2"/>
              </p:cNvCxnSpPr>
              <p:nvPr/>
            </p:nvCxnSpPr>
            <p:spPr>
              <a:xfrm>
                <a:off x="975713" y="2459677"/>
                <a:ext cx="1247586" cy="1617780"/>
              </a:xfrm>
              <a:prstGeom prst="straightConnector1">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cxnSp>
            <p:nvCxnSpPr>
              <p:cNvPr id="100" name="直接箭头连接符 99"/>
              <p:cNvCxnSpPr>
                <a:stCxn id="58" idx="6"/>
                <a:endCxn id="84" idx="2"/>
              </p:cNvCxnSpPr>
              <p:nvPr/>
            </p:nvCxnSpPr>
            <p:spPr>
              <a:xfrm>
                <a:off x="975713" y="3594462"/>
                <a:ext cx="1247586" cy="482995"/>
              </a:xfrm>
              <a:prstGeom prst="straightConnector1">
                <a:avLst/>
              </a:prstGeom>
              <a:ln>
                <a:solidFill>
                  <a:srgbClr val="7030A0"/>
                </a:solidFill>
                <a:tailEnd type="triangle"/>
              </a:ln>
            </p:spPr>
            <p:style>
              <a:lnRef idx="2">
                <a:schemeClr val="accent6"/>
              </a:lnRef>
              <a:fillRef idx="0">
                <a:schemeClr val="accent6"/>
              </a:fillRef>
              <a:effectRef idx="1">
                <a:schemeClr val="accent6"/>
              </a:effectRef>
              <a:fontRef idx="minor">
                <a:schemeClr val="tx1"/>
              </a:fontRef>
            </p:style>
          </p:cxnSp>
          <p:cxnSp>
            <p:nvCxnSpPr>
              <p:cNvPr id="101" name="直接箭头连接符 100"/>
              <p:cNvCxnSpPr>
                <a:stCxn id="59" idx="6"/>
                <a:endCxn id="84" idx="2"/>
              </p:cNvCxnSpPr>
              <p:nvPr/>
            </p:nvCxnSpPr>
            <p:spPr>
              <a:xfrm flipV="1">
                <a:off x="975713" y="4077457"/>
                <a:ext cx="1247586" cy="42984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04" name="文本框 103"/>
              <p:cNvSpPr txBox="1"/>
              <p:nvPr/>
            </p:nvSpPr>
            <p:spPr>
              <a:xfrm>
                <a:off x="2222621" y="3290307"/>
                <a:ext cx="738664" cy="485949"/>
              </a:xfrm>
              <a:prstGeom prst="rect">
                <a:avLst/>
              </a:prstGeom>
              <a:noFill/>
            </p:spPr>
            <p:txBody>
              <a:bodyPr vert="eaVert" wrap="square" rtlCol="0">
                <a:spAutoFit/>
              </a:bodyPr>
              <a:lstStyle/>
              <a:p>
                <a:r>
                  <a:rPr lang="en-US" altLang="zh-CN" b="1" dirty="0">
                    <a:solidFill>
                      <a:srgbClr val="FF0000"/>
                    </a:solidFill>
                    <a:latin typeface="微软雅黑" panose="020B0503020204020204" pitchFamily="34" charset="-122"/>
                    <a:ea typeface="微软雅黑" panose="020B0503020204020204" pitchFamily="34" charset="-122"/>
                  </a:rPr>
                  <a:t>…</a:t>
                </a:r>
                <a:endParaRPr lang="zh-CN" altLang="en-US" b="1" dirty="0">
                  <a:solidFill>
                    <a:srgbClr val="FF0000"/>
                  </a:solidFill>
                </a:endParaRPr>
              </a:p>
              <a:p>
                <a:endParaRPr lang="zh-CN" altLang="en-US" dirty="0">
                  <a:solidFill>
                    <a:srgbClr val="FF0000"/>
                  </a:solidFill>
                </a:endParaRPr>
              </a:p>
            </p:txBody>
          </p:sp>
          <p:sp>
            <p:nvSpPr>
              <p:cNvPr id="105" name="矩形 104"/>
              <p:cNvSpPr/>
              <p:nvPr/>
            </p:nvSpPr>
            <p:spPr>
              <a:xfrm>
                <a:off x="1121134" y="4172231"/>
                <a:ext cx="489236" cy="369332"/>
              </a:xfrm>
              <a:prstGeom prst="rect">
                <a:avLst/>
              </a:prstGeom>
            </p:spPr>
            <p:txBody>
              <a:bodyPr wrap="none">
                <a:spAutoFit/>
              </a:bodyPr>
              <a:lstStyle/>
              <a:p>
                <a:r>
                  <a:rPr lang="en-US" altLang="zh-CN" b="1" dirty="0" err="1" smtClean="0">
                    <a:solidFill>
                      <a:srgbClr val="FF0000"/>
                    </a:solidFill>
                    <a:latin typeface="微软雅黑" panose="020B0503020204020204" pitchFamily="34" charset="-122"/>
                    <a:ea typeface="微软雅黑" panose="020B0503020204020204" pitchFamily="34" charset="-122"/>
                  </a:rPr>
                  <a:t>b</a:t>
                </a:r>
                <a:r>
                  <a:rPr lang="en-US" altLang="zh-CN" b="1" baseline="-25000" dirty="0" err="1">
                    <a:solidFill>
                      <a:srgbClr val="FF0000"/>
                    </a:solidFill>
                    <a:latin typeface="微软雅黑" panose="020B0503020204020204" pitchFamily="34" charset="-122"/>
                    <a:ea typeface="微软雅黑" panose="020B0503020204020204" pitchFamily="34" charset="-122"/>
                  </a:rPr>
                  <a:t>m</a:t>
                </a:r>
                <a:endParaRPr lang="zh-CN" altLang="en-US" b="1" dirty="0">
                  <a:solidFill>
                    <a:srgbClr val="FF0000"/>
                  </a:solidFill>
                </a:endParaRPr>
              </a:p>
            </p:txBody>
          </p:sp>
          <p:sp>
            <p:nvSpPr>
              <p:cNvPr id="107" name="矩形 106"/>
              <p:cNvSpPr/>
              <p:nvPr/>
            </p:nvSpPr>
            <p:spPr>
              <a:xfrm>
                <a:off x="907044" y="2487139"/>
                <a:ext cx="627095" cy="369332"/>
              </a:xfrm>
              <a:prstGeom prst="rect">
                <a:avLst/>
              </a:prstGeom>
            </p:spPr>
            <p:txBody>
              <a:bodyPr wrap="none">
                <a:spAutoFit/>
              </a:bodyPr>
              <a:lstStyle/>
              <a:p>
                <a:r>
                  <a:rPr lang="en-US" altLang="zh-CN" b="1" dirty="0" smtClean="0">
                    <a:solidFill>
                      <a:srgbClr val="FF0000"/>
                    </a:solidFill>
                    <a:latin typeface="微软雅黑" panose="020B0503020204020204" pitchFamily="34" charset="-122"/>
                    <a:ea typeface="微软雅黑" panose="020B0503020204020204" pitchFamily="34" charset="-122"/>
                  </a:rPr>
                  <a:t>w</a:t>
                </a:r>
                <a:r>
                  <a:rPr lang="en-US" altLang="zh-CN" b="1" baseline="-25000" dirty="0">
                    <a:solidFill>
                      <a:srgbClr val="FF0000"/>
                    </a:solidFill>
                    <a:latin typeface="微软雅黑" panose="020B0503020204020204" pitchFamily="34" charset="-122"/>
                    <a:ea typeface="微软雅黑" panose="020B0503020204020204" pitchFamily="34" charset="-122"/>
                  </a:rPr>
                  <a:t>m2</a:t>
                </a:r>
                <a:endParaRPr lang="zh-CN" altLang="en-US" b="1" dirty="0">
                  <a:solidFill>
                    <a:srgbClr val="FF0000"/>
                  </a:solidFill>
                </a:endParaRPr>
              </a:p>
            </p:txBody>
          </p:sp>
          <p:sp>
            <p:nvSpPr>
              <p:cNvPr id="110" name="矩形 109"/>
              <p:cNvSpPr/>
              <p:nvPr/>
            </p:nvSpPr>
            <p:spPr>
              <a:xfrm>
                <a:off x="1045124" y="3400221"/>
                <a:ext cx="631904" cy="369332"/>
              </a:xfrm>
              <a:prstGeom prst="rect">
                <a:avLst/>
              </a:prstGeom>
            </p:spPr>
            <p:txBody>
              <a:bodyPr wrap="none">
                <a:spAutoFit/>
              </a:bodyPr>
              <a:lstStyle/>
              <a:p>
                <a:r>
                  <a:rPr lang="en-US" altLang="zh-CN" b="1" dirty="0" err="1" smtClean="0">
                    <a:solidFill>
                      <a:srgbClr val="FF0000"/>
                    </a:solidFill>
                    <a:latin typeface="微软雅黑" panose="020B0503020204020204" pitchFamily="34" charset="-122"/>
                    <a:ea typeface="微软雅黑" panose="020B0503020204020204" pitchFamily="34" charset="-122"/>
                  </a:rPr>
                  <a:t>w</a:t>
                </a:r>
                <a:r>
                  <a:rPr lang="en-US" altLang="zh-CN" b="1" baseline="-25000" dirty="0" err="1">
                    <a:solidFill>
                      <a:srgbClr val="FF0000"/>
                    </a:solidFill>
                    <a:latin typeface="微软雅黑" panose="020B0503020204020204" pitchFamily="34" charset="-122"/>
                    <a:ea typeface="微软雅黑" panose="020B0503020204020204" pitchFamily="34" charset="-122"/>
                  </a:rPr>
                  <a:t>mn</a:t>
                </a:r>
                <a:endParaRPr lang="zh-CN" altLang="en-US" b="1" dirty="0">
                  <a:solidFill>
                    <a:srgbClr val="FF0000"/>
                  </a:solidFill>
                </a:endParaRPr>
              </a:p>
            </p:txBody>
          </p:sp>
          <p:cxnSp>
            <p:nvCxnSpPr>
              <p:cNvPr id="111" name="直接箭头连接符 110"/>
              <p:cNvCxnSpPr/>
              <p:nvPr/>
            </p:nvCxnSpPr>
            <p:spPr>
              <a:xfrm>
                <a:off x="2993842" y="4081264"/>
                <a:ext cx="989294" cy="1071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13" name="椭圆 112"/>
              <p:cNvSpPr/>
              <p:nvPr/>
            </p:nvSpPr>
            <p:spPr>
              <a:xfrm>
                <a:off x="2232742" y="2372966"/>
                <a:ext cx="872030" cy="80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smtClean="0">
                    <a:solidFill>
                      <a:srgbClr val="FFFF00"/>
                    </a:solidFill>
                  </a:rPr>
                  <a:t>∑</a:t>
                </a:r>
                <a:r>
                  <a:rPr lang="en-US" altLang="zh-CN" dirty="0" smtClean="0">
                    <a:solidFill>
                      <a:srgbClr val="FFFF00"/>
                    </a:solidFill>
                  </a:rPr>
                  <a:t>2</a:t>
                </a:r>
                <a:endParaRPr lang="zh-CN" altLang="en-US" dirty="0">
                  <a:solidFill>
                    <a:srgbClr val="FFFF00"/>
                  </a:solidFill>
                </a:endParaRPr>
              </a:p>
            </p:txBody>
          </p:sp>
          <p:cxnSp>
            <p:nvCxnSpPr>
              <p:cNvPr id="114" name="直接箭头连接符 113"/>
              <p:cNvCxnSpPr>
                <a:stCxn id="113" idx="6"/>
                <a:endCxn id="116" idx="2"/>
              </p:cNvCxnSpPr>
              <p:nvPr/>
            </p:nvCxnSpPr>
            <p:spPr>
              <a:xfrm flipV="1">
                <a:off x="3104772" y="2775907"/>
                <a:ext cx="901611" cy="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a14="http://schemas.microsoft.com/office/drawing/2010/main" Requires="a14">
              <p:sp>
                <p:nvSpPr>
                  <p:cNvPr id="116" name="椭圆 115"/>
                  <p:cNvSpPr/>
                  <p:nvPr/>
                </p:nvSpPr>
                <p:spPr>
                  <a:xfrm>
                    <a:off x="4006383" y="2477537"/>
                    <a:ext cx="645573" cy="596740"/>
                  </a:xfrm>
                  <a:prstGeom prst="ellipse">
                    <a:avLst/>
                  </a:prstGeom>
                  <a:solidFill>
                    <a:srgbClr val="7030A0"/>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2</m:t>
                              </m:r>
                            </m:sub>
                          </m:sSub>
                        </m:oMath>
                      </m:oMathPara>
                    </a14:m>
                    <a:endParaRPr lang="zh-CN" altLang="en-US" dirty="0">
                      <a:solidFill>
                        <a:srgbClr val="FFFF00"/>
                      </a:solidFill>
                    </a:endParaRPr>
                  </a:p>
                </p:txBody>
              </p:sp>
            </mc:Choice>
            <mc:Fallback>
              <p:sp>
                <p:nvSpPr>
                  <p:cNvPr id="116" name="椭圆 115"/>
                  <p:cNvSpPr>
                    <a:spLocks noRot="1" noChangeAspect="1" noMove="1" noResize="1" noEditPoints="1" noAdjustHandles="1" noChangeArrowheads="1" noChangeShapeType="1" noTextEdit="1"/>
                  </p:cNvSpPr>
                  <p:nvPr/>
                </p:nvSpPr>
                <p:spPr>
                  <a:xfrm>
                    <a:off x="4006383" y="2477537"/>
                    <a:ext cx="645573" cy="596740"/>
                  </a:xfrm>
                  <a:prstGeom prst="ellipse">
                    <a:avLst/>
                  </a:prstGeom>
                  <a:blipFill rotWithShape="1">
                    <a:blip r:embed="rId5"/>
                  </a:blipFill>
                </p:spPr>
                <p:style>
                  <a:lnRef idx="1">
                    <a:schemeClr val="accent5"/>
                  </a:lnRef>
                  <a:fillRef idx="3">
                    <a:schemeClr val="accent5"/>
                  </a:fillRef>
                  <a:effectRef idx="2">
                    <a:schemeClr val="accent5"/>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7" name="椭圆 116"/>
                  <p:cNvSpPr/>
                  <p:nvPr/>
                </p:nvSpPr>
                <p:spPr>
                  <a:xfrm>
                    <a:off x="4016263" y="3801267"/>
                    <a:ext cx="645573" cy="596740"/>
                  </a:xfrm>
                  <a:prstGeom prst="ellipse">
                    <a:avLst/>
                  </a:prstGeom>
                  <a:solidFill>
                    <a:srgbClr val="7030A0"/>
                  </a:solidFill>
                </p:spPr>
                <p:style>
                  <a:lnRef idx="1">
                    <a:schemeClr val="accent5"/>
                  </a:lnRef>
                  <a:fillRef idx="3">
                    <a:schemeClr val="accent5"/>
                  </a:fillRef>
                  <a:effectRef idx="2">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solidFill>
                                    <a:srgbClr val="FFFF00"/>
                                  </a:solidFill>
                                  <a:latin typeface="Cambria Math" panose="02040503050406030204" pitchFamily="18" charset="0"/>
                                </a:rPr>
                              </m:ctrlPr>
                            </m:sSubPr>
                            <m:e>
                              <m:r>
                                <a:rPr lang="en-US" altLang="zh-CN" b="0" i="1" smtClean="0">
                                  <a:solidFill>
                                    <a:srgbClr val="FFFF00"/>
                                  </a:solidFill>
                                  <a:latin typeface="Cambria Math" panose="02040503050406030204" pitchFamily="18" charset="0"/>
                                </a:rPr>
                                <m:t>𝑦</m:t>
                              </m:r>
                            </m:e>
                            <m:sub>
                              <m:r>
                                <a:rPr lang="en-US" altLang="zh-CN" b="0" i="1" smtClean="0">
                                  <a:solidFill>
                                    <a:srgbClr val="FFFF00"/>
                                  </a:solidFill>
                                  <a:latin typeface="Cambria Math" panose="02040503050406030204" pitchFamily="18" charset="0"/>
                                </a:rPr>
                                <m:t>𝑚</m:t>
                              </m:r>
                            </m:sub>
                          </m:sSub>
                        </m:oMath>
                      </m:oMathPara>
                    </a14:m>
                    <a:endParaRPr lang="zh-CN" altLang="en-US" dirty="0">
                      <a:solidFill>
                        <a:srgbClr val="FFFF00"/>
                      </a:solidFill>
                    </a:endParaRPr>
                  </a:p>
                </p:txBody>
              </p:sp>
            </mc:Choice>
            <mc:Fallback>
              <p:sp>
                <p:nvSpPr>
                  <p:cNvPr id="117" name="椭圆 116"/>
                  <p:cNvSpPr>
                    <a:spLocks noRot="1" noChangeAspect="1" noMove="1" noResize="1" noEditPoints="1" noAdjustHandles="1" noChangeArrowheads="1" noChangeShapeType="1" noTextEdit="1"/>
                  </p:cNvSpPr>
                  <p:nvPr/>
                </p:nvSpPr>
                <p:spPr>
                  <a:xfrm>
                    <a:off x="4016263" y="3801267"/>
                    <a:ext cx="645573" cy="596740"/>
                  </a:xfrm>
                  <a:prstGeom prst="ellipse">
                    <a:avLst/>
                  </a:prstGeom>
                  <a:blipFill rotWithShape="1">
                    <a:blip r:embed="rId6"/>
                  </a:blipFill>
                </p:spPr>
                <p:style>
                  <a:lnRef idx="1">
                    <a:schemeClr val="accent5"/>
                  </a:lnRef>
                  <a:fillRef idx="3">
                    <a:schemeClr val="accent5"/>
                  </a:fillRef>
                  <a:effectRef idx="2">
                    <a:schemeClr val="accent5"/>
                  </a:effectRef>
                  <a:fontRef idx="minor">
                    <a:schemeClr val="lt1"/>
                  </a:fontRef>
                </p:style>
                <p:txBody>
                  <a:bodyPr/>
                  <a:lstStyle/>
                  <a:p>
                    <a:r>
                      <a:rPr lang="zh-CN" altLang="en-US">
                        <a:noFill/>
                      </a:rPr>
                      <a:t> </a:t>
                    </a:r>
                  </a:p>
                </p:txBody>
              </p:sp>
            </mc:Fallback>
          </mc:AlternateContent>
          <p:cxnSp>
            <p:nvCxnSpPr>
              <p:cNvPr id="118" name="直接箭头连接符 117"/>
              <p:cNvCxnSpPr>
                <a:stCxn id="56" idx="6"/>
                <a:endCxn id="113" idx="2"/>
              </p:cNvCxnSpPr>
              <p:nvPr/>
            </p:nvCxnSpPr>
            <p:spPr>
              <a:xfrm>
                <a:off x="975714" y="1589648"/>
                <a:ext cx="1257028" cy="1186260"/>
              </a:xfrm>
              <a:prstGeom prst="straightConnector1">
                <a:avLst/>
              </a:prstGeom>
              <a:ln>
                <a:solidFill>
                  <a:schemeClr val="accent4">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0" name="直接箭头连接符 119"/>
              <p:cNvCxnSpPr>
                <a:stCxn id="57" idx="6"/>
                <a:endCxn id="113" idx="2"/>
              </p:cNvCxnSpPr>
              <p:nvPr/>
            </p:nvCxnSpPr>
            <p:spPr>
              <a:xfrm>
                <a:off x="975713" y="2459677"/>
                <a:ext cx="1257029" cy="316231"/>
              </a:xfrm>
              <a:prstGeom prst="straightConnector1">
                <a:avLst/>
              </a:prstGeom>
              <a:ln>
                <a:solidFill>
                  <a:schemeClr val="accent4">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1" name="直接箭头连接符 120"/>
              <p:cNvCxnSpPr>
                <a:stCxn id="58" idx="6"/>
                <a:endCxn id="113" idx="2"/>
              </p:cNvCxnSpPr>
              <p:nvPr/>
            </p:nvCxnSpPr>
            <p:spPr>
              <a:xfrm flipV="1">
                <a:off x="975713" y="2775908"/>
                <a:ext cx="1257029" cy="818554"/>
              </a:xfrm>
              <a:prstGeom prst="straightConnector1">
                <a:avLst/>
              </a:prstGeom>
              <a:ln>
                <a:solidFill>
                  <a:schemeClr val="accent4">
                    <a:lumMod val="75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122" name="直接箭头连接符 121"/>
              <p:cNvCxnSpPr>
                <a:stCxn id="59" idx="6"/>
                <a:endCxn id="113" idx="2"/>
              </p:cNvCxnSpPr>
              <p:nvPr/>
            </p:nvCxnSpPr>
            <p:spPr>
              <a:xfrm flipV="1">
                <a:off x="975713" y="2775908"/>
                <a:ext cx="1257029" cy="173139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95667" y="1091955"/>
            <a:ext cx="8537310" cy="3003515"/>
          </a:xfrm>
          <a:prstGeom prst="rect">
            <a:avLst/>
          </a:prstGeom>
          <a:noFill/>
        </p:spPr>
        <p:txBody>
          <a:bodyPr wrap="square" rtlCol="0">
            <a:spAutoFit/>
          </a:bodyPr>
          <a:lstStyle/>
          <a:p>
            <a:pPr indent="360045">
              <a:lnSpc>
                <a:spcPct val="150000"/>
              </a:lnSpc>
            </a:pPr>
            <a:r>
              <a:rPr lang="zh-CN" altLang="en-US" sz="1600" b="1" dirty="0">
                <a:solidFill>
                  <a:srgbClr val="FF0000"/>
                </a:solidFill>
                <a:latin typeface="黑体" panose="02010609060101010101" pitchFamily="49" charset="-122"/>
                <a:ea typeface="黑体" panose="02010609060101010101" pitchFamily="49" charset="-122"/>
              </a:rPr>
              <a:t>逻辑回归</a:t>
            </a:r>
            <a:r>
              <a:rPr lang="zh-CN" altLang="en-US" sz="1600" dirty="0">
                <a:latin typeface="黑体" panose="02010609060101010101" pitchFamily="49" charset="-122"/>
                <a:ea typeface="黑体" panose="02010609060101010101" pitchFamily="49" charset="-122"/>
              </a:rPr>
              <a:t>可生成介于 </a:t>
            </a:r>
            <a:r>
              <a:rPr lang="en-US" altLang="zh-CN" sz="1600" dirty="0">
                <a:latin typeface="黑体" panose="02010609060101010101" pitchFamily="49" charset="-122"/>
                <a:ea typeface="黑体" panose="02010609060101010101" pitchFamily="49" charset="-122"/>
              </a:rPr>
              <a:t>0 </a:t>
            </a:r>
            <a:r>
              <a:rPr lang="zh-CN" altLang="en-US" sz="1600" dirty="0">
                <a:latin typeface="黑体" panose="02010609060101010101" pitchFamily="49" charset="-122"/>
                <a:ea typeface="黑体" panose="02010609060101010101" pitchFamily="49" charset="-122"/>
              </a:rPr>
              <a:t>和 </a:t>
            </a:r>
            <a:r>
              <a:rPr lang="en-US" altLang="zh-CN" sz="1600" dirty="0">
                <a:latin typeface="黑体" panose="02010609060101010101" pitchFamily="49" charset="-122"/>
                <a:ea typeface="黑体" panose="02010609060101010101" pitchFamily="49" charset="-122"/>
              </a:rPr>
              <a:t>1.0 </a:t>
            </a:r>
            <a:r>
              <a:rPr lang="zh-CN" altLang="en-US" sz="1600" dirty="0">
                <a:latin typeface="黑体" panose="02010609060101010101" pitchFamily="49" charset="-122"/>
                <a:ea typeface="黑体" panose="02010609060101010101" pitchFamily="49" charset="-122"/>
              </a:rPr>
              <a:t>之间的小数。</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例如，某电子邮件分类器的逻辑回归输出值为 </a:t>
            </a:r>
            <a:r>
              <a:rPr lang="en-US" altLang="zh-CN" sz="1600" dirty="0">
                <a:latin typeface="黑体" panose="02010609060101010101" pitchFamily="49" charset="-122"/>
                <a:ea typeface="黑体" panose="02010609060101010101" pitchFamily="49" charset="-122"/>
              </a:rPr>
              <a:t>0.8</a:t>
            </a:r>
            <a:r>
              <a:rPr lang="zh-CN" altLang="en-US" sz="1600" dirty="0">
                <a:latin typeface="黑体" panose="02010609060101010101" pitchFamily="49" charset="-122"/>
                <a:ea typeface="黑体" panose="02010609060101010101" pitchFamily="49" charset="-122"/>
              </a:rPr>
              <a:t>，表明电子邮件是垃圾邮件的概率为 </a:t>
            </a:r>
            <a:r>
              <a:rPr lang="en-US" altLang="zh-CN" sz="1600" dirty="0">
                <a:latin typeface="黑体" panose="02010609060101010101" pitchFamily="49" charset="-122"/>
                <a:ea typeface="黑体" panose="02010609060101010101" pitchFamily="49" charset="-122"/>
              </a:rPr>
              <a:t>80%</a:t>
            </a:r>
            <a:r>
              <a:rPr lang="zh-CN" altLang="en-US" sz="1600" dirty="0">
                <a:latin typeface="黑体" panose="02010609060101010101" pitchFamily="49" charset="-122"/>
                <a:ea typeface="黑体" panose="02010609060101010101" pitchFamily="49" charset="-122"/>
              </a:rPr>
              <a:t>，不是垃圾邮件的概率为 </a:t>
            </a:r>
            <a:r>
              <a:rPr lang="en-US" altLang="zh-CN" sz="1600" dirty="0">
                <a:latin typeface="黑体" panose="02010609060101010101" pitchFamily="49" charset="-122"/>
                <a:ea typeface="黑体" panose="02010609060101010101" pitchFamily="49" charset="-122"/>
              </a:rPr>
              <a:t>20%</a:t>
            </a:r>
            <a:r>
              <a:rPr lang="zh-CN" altLang="en-US" sz="1600" dirty="0">
                <a:latin typeface="黑体" panose="02010609060101010101" pitchFamily="49" charset="-122"/>
                <a:ea typeface="黑体" panose="02010609060101010101" pitchFamily="49" charset="-122"/>
              </a:rPr>
              <a:t>。很明显，一封电子邮件是垃圾邮件或非垃圾邮件的概率之和为 </a:t>
            </a:r>
            <a:r>
              <a:rPr lang="en-US" altLang="zh-CN" sz="1600" dirty="0">
                <a:latin typeface="黑体" panose="02010609060101010101" pitchFamily="49" charset="-122"/>
                <a:ea typeface="黑体" panose="02010609060101010101" pitchFamily="49" charset="-122"/>
              </a:rPr>
              <a:t>1.0</a:t>
            </a:r>
            <a:r>
              <a:rPr lang="zh-CN" altLang="en-US"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a:p>
            <a:pPr indent="360045">
              <a:lnSpc>
                <a:spcPct val="150000"/>
              </a:lnSpc>
            </a:pPr>
            <a:endParaRPr lang="zh-CN" altLang="en-US" sz="1600" dirty="0">
              <a:latin typeface="黑体" panose="02010609060101010101" pitchFamily="49" charset="-122"/>
              <a:ea typeface="黑体" panose="02010609060101010101" pitchFamily="49" charset="-122"/>
            </a:endParaRPr>
          </a:p>
          <a:p>
            <a:pPr indent="360045">
              <a:lnSpc>
                <a:spcPct val="150000"/>
              </a:lnSpc>
            </a:pPr>
            <a:r>
              <a:rPr lang="en-US" altLang="zh-CN" sz="1600" b="1" dirty="0" err="1">
                <a:solidFill>
                  <a:srgbClr val="FF0000"/>
                </a:solidFill>
                <a:ea typeface="黑体" panose="02010609060101010101" pitchFamily="49" charset="-122"/>
              </a:rPr>
              <a:t>Softmax</a:t>
            </a:r>
            <a:r>
              <a:rPr lang="zh-CN" altLang="en-US" sz="1600" dirty="0">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将这一想法延伸到</a:t>
            </a:r>
            <a:r>
              <a:rPr lang="zh-CN" altLang="en-US" sz="1600" dirty="0">
                <a:solidFill>
                  <a:srgbClr val="C00000"/>
                </a:solidFill>
                <a:latin typeface="黑体" panose="02010609060101010101" pitchFamily="49" charset="-122"/>
                <a:ea typeface="黑体" panose="02010609060101010101" pitchFamily="49" charset="-122"/>
              </a:rPr>
              <a:t>多类别</a:t>
            </a:r>
            <a:r>
              <a:rPr lang="zh-CN" altLang="en-US" sz="1600" dirty="0">
                <a:latin typeface="黑体" panose="02010609060101010101" pitchFamily="49" charset="-122"/>
                <a:ea typeface="黑体" panose="02010609060101010101" pitchFamily="49" charset="-122"/>
              </a:rPr>
              <a:t>领域。</a:t>
            </a:r>
            <a:endParaRPr lang="en-US" altLang="zh-CN" sz="1600" dirty="0">
              <a:latin typeface="黑体" panose="02010609060101010101" pitchFamily="49" charset="-122"/>
              <a:ea typeface="黑体" panose="02010609060101010101" pitchFamily="49" charset="-122"/>
            </a:endParaRPr>
          </a:p>
          <a:p>
            <a:pPr indent="360045">
              <a:lnSpc>
                <a:spcPct val="150000"/>
              </a:lnSpc>
            </a:pPr>
            <a:r>
              <a:rPr lang="zh-CN" altLang="en-US" sz="1600" dirty="0">
                <a:latin typeface="黑体" panose="02010609060101010101" pitchFamily="49" charset="-122"/>
                <a:ea typeface="黑体" panose="02010609060101010101" pitchFamily="49" charset="-122"/>
              </a:rPr>
              <a:t>在多类别问题中，</a:t>
            </a:r>
            <a:r>
              <a:rPr lang="en-US" altLang="zh-CN" sz="1600" dirty="0" err="1">
                <a:ea typeface="黑体" panose="02010609060101010101" pitchFamily="49" charset="-122"/>
              </a:rPr>
              <a:t>Softmax</a:t>
            </a:r>
            <a:r>
              <a:rPr lang="en-US" altLang="zh-CN" sz="1600" dirty="0">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会为每个类别分配一个用小数表示的概率。这些用小数表示的概率相加之和必须是 </a:t>
            </a:r>
            <a:r>
              <a:rPr lang="en-US" altLang="zh-CN" sz="1600" dirty="0">
                <a:latin typeface="黑体" panose="02010609060101010101" pitchFamily="49" charset="-122"/>
                <a:ea typeface="黑体" panose="02010609060101010101" pitchFamily="49" charset="-122"/>
              </a:rPr>
              <a:t>1.0</a:t>
            </a:r>
            <a:r>
              <a:rPr lang="zh-CN" altLang="en-US"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err="1">
                <a:solidFill>
                  <a:schemeClr val="accent1"/>
                </a:solidFill>
              </a:rPr>
              <a:t>Softmax</a:t>
            </a:r>
            <a:r>
              <a:rPr lang="zh-CN" altLang="en-US" sz="2400" b="1" dirty="0">
                <a:solidFill>
                  <a:schemeClr val="accent1"/>
                </a:solidFill>
                <a:latin typeface="黑体" panose="02010609060101010101" pitchFamily="49" charset="-122"/>
                <a:ea typeface="黑体" panose="02010609060101010101" pitchFamily="49" charset="-122"/>
              </a:rPr>
              <a:t>思想</a:t>
            </a:r>
            <a:endParaRPr lang="en-US" altLang="zh-CN" sz="2400" b="1" dirty="0">
              <a:solidFill>
                <a:schemeClr val="accent1"/>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err="1">
                <a:solidFill>
                  <a:schemeClr val="accent1"/>
                </a:solidFill>
              </a:rPr>
              <a:t>Softmax</a:t>
            </a:r>
            <a:r>
              <a:rPr lang="zh-CN" altLang="en-US" sz="2400" b="1" dirty="0">
                <a:solidFill>
                  <a:schemeClr val="accent1"/>
                </a:solidFill>
                <a:latin typeface="黑体" panose="02010609060101010101" pitchFamily="49" charset="-122"/>
                <a:ea typeface="黑体" panose="02010609060101010101" pitchFamily="49" charset="-122"/>
              </a:rPr>
              <a:t>示例</a:t>
            </a:r>
            <a:endParaRPr lang="en-US" altLang="zh-CN" sz="2400" b="1" dirty="0">
              <a:solidFill>
                <a:schemeClr val="accent1"/>
              </a:solidFill>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nvGraphicFramePr>
        <p:xfrm>
          <a:off x="3418821" y="1385628"/>
          <a:ext cx="2306357" cy="2967028"/>
        </p:xfrm>
        <a:graphic>
          <a:graphicData uri="http://schemas.openxmlformats.org/drawingml/2006/table">
            <a:tbl>
              <a:tblPr firstRow="1" bandRow="1">
                <a:tableStyleId>{5C22544A-7EE6-4342-B048-85BDC9FD1C3A}</a:tableStyleId>
              </a:tblPr>
              <a:tblGrid>
                <a:gridCol w="934757"/>
                <a:gridCol w="1371600"/>
              </a:tblGrid>
              <a:tr h="472325">
                <a:tc>
                  <a:txBody>
                    <a:bodyPr/>
                    <a:lstStyle/>
                    <a:p>
                      <a:pPr algn="ctr"/>
                      <a:r>
                        <a:rPr lang="zh-CN" altLang="en-US" sz="1600" dirty="0">
                          <a:latin typeface="黑体" panose="02010609060101010101" pitchFamily="49" charset="-122"/>
                          <a:ea typeface="黑体" panose="02010609060101010101" pitchFamily="49" charset="-122"/>
                        </a:rPr>
                        <a:t>类别</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zh-CN" altLang="en-US" sz="1600">
                          <a:latin typeface="黑体" panose="02010609060101010101" pitchFamily="49" charset="-122"/>
                          <a:ea typeface="黑体" panose="02010609060101010101" pitchFamily="49" charset="-122"/>
                        </a:rPr>
                        <a:t>概率</a:t>
                      </a:r>
                      <a:endParaRPr lang="zh-CN" altLang="en-US" sz="160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0</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0.052</a:t>
                      </a:r>
                      <a:endParaRPr lang="en-US" altLang="zh-CN" sz="1600" dirty="0">
                        <a:latin typeface="黑体" panose="02010609060101010101" pitchFamily="49" charset="-122"/>
                        <a:ea typeface="黑体" panose="02010609060101010101" pitchFamily="49" charset="-122"/>
                      </a:endParaRPr>
                    </a:p>
                  </a:txBody>
                  <a:tcPr anchor="ctr"/>
                </a:tc>
              </a:tr>
              <a:tr h="605403">
                <a:tc>
                  <a:txBody>
                    <a:bodyPr/>
                    <a:lstStyle/>
                    <a:p>
                      <a:pPr algn="ctr"/>
                      <a:r>
                        <a:rPr lang="en-US" altLang="zh-CN" sz="1600" dirty="0">
                          <a:latin typeface="黑体" panose="02010609060101010101" pitchFamily="49" charset="-122"/>
                          <a:ea typeface="黑体" panose="02010609060101010101" pitchFamily="49" charset="-122"/>
                        </a:rPr>
                        <a:t>1</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0.001</a:t>
                      </a:r>
                      <a:endParaRPr lang="en-US" altLang="zh-CN"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2</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0.023</a:t>
                      </a:r>
                      <a:endParaRPr lang="en-US" altLang="zh-CN"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3</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0.721</a:t>
                      </a:r>
                      <a:endParaRPr lang="en-US" altLang="zh-CN"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4</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0.003</a:t>
                      </a:r>
                      <a:endParaRPr lang="en-US" altLang="zh-CN" sz="1600" dirty="0">
                        <a:latin typeface="黑体" panose="02010609060101010101" pitchFamily="49" charset="-122"/>
                        <a:ea typeface="黑体" panose="02010609060101010101" pitchFamily="49" charset="-122"/>
                      </a:endParaRPr>
                    </a:p>
                  </a:txBody>
                  <a:tcPr anchor="ctr"/>
                </a:tc>
              </a:tr>
            </a:tbl>
          </a:graphicData>
        </a:graphic>
      </p:graphicFrame>
      <p:pic>
        <p:nvPicPr>
          <p:cNvPr id="4" name="图片 3"/>
          <p:cNvPicPr>
            <a:picLocks noChangeAspect="1"/>
          </p:cNvPicPr>
          <p:nvPr/>
        </p:nvPicPr>
        <p:blipFill>
          <a:blip r:embed="rId1"/>
          <a:stretch>
            <a:fillRect/>
          </a:stretch>
        </p:blipFill>
        <p:spPr>
          <a:xfrm>
            <a:off x="571141" y="1400180"/>
            <a:ext cx="1955901" cy="1886047"/>
          </a:xfrm>
          <a:prstGeom prst="rect">
            <a:avLst/>
          </a:prstGeom>
        </p:spPr>
      </p:pic>
      <p:graphicFrame>
        <p:nvGraphicFramePr>
          <p:cNvPr id="9" name="表格 8"/>
          <p:cNvGraphicFramePr>
            <a:graphicFrameLocks noGrp="1"/>
          </p:cNvGraphicFramePr>
          <p:nvPr/>
        </p:nvGraphicFramePr>
        <p:xfrm>
          <a:off x="5805462" y="1385628"/>
          <a:ext cx="2306357" cy="2967028"/>
        </p:xfrm>
        <a:graphic>
          <a:graphicData uri="http://schemas.openxmlformats.org/drawingml/2006/table">
            <a:tbl>
              <a:tblPr firstRow="1" bandRow="1">
                <a:tableStyleId>{5C22544A-7EE6-4342-B048-85BDC9FD1C3A}</a:tableStyleId>
              </a:tblPr>
              <a:tblGrid>
                <a:gridCol w="934757"/>
                <a:gridCol w="1371600"/>
              </a:tblGrid>
              <a:tr h="472325">
                <a:tc>
                  <a:txBody>
                    <a:bodyPr/>
                    <a:lstStyle/>
                    <a:p>
                      <a:pPr algn="ctr"/>
                      <a:r>
                        <a:rPr lang="zh-CN" altLang="en-US" sz="1600" dirty="0">
                          <a:latin typeface="黑体" panose="02010609060101010101" pitchFamily="49" charset="-122"/>
                          <a:ea typeface="黑体" panose="02010609060101010101" pitchFamily="49" charset="-122"/>
                        </a:rPr>
                        <a:t>类别</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概率</a:t>
                      </a:r>
                      <a:endParaRPr lang="zh-CN" altLang="en-US"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5</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0.035</a:t>
                      </a:r>
                      <a:endParaRPr lang="en-US" altLang="zh-CN" sz="1600" dirty="0">
                        <a:latin typeface="黑体" panose="02010609060101010101" pitchFamily="49" charset="-122"/>
                        <a:ea typeface="黑体" panose="02010609060101010101" pitchFamily="49" charset="-122"/>
                      </a:endParaRPr>
                    </a:p>
                  </a:txBody>
                  <a:tcPr anchor="ctr"/>
                </a:tc>
              </a:tr>
              <a:tr h="605403">
                <a:tc>
                  <a:txBody>
                    <a:bodyPr/>
                    <a:lstStyle/>
                    <a:p>
                      <a:pPr algn="ctr"/>
                      <a:r>
                        <a:rPr lang="en-US" altLang="zh-CN" sz="1600" dirty="0">
                          <a:latin typeface="黑体" panose="02010609060101010101" pitchFamily="49" charset="-122"/>
                          <a:ea typeface="黑体" panose="02010609060101010101" pitchFamily="49" charset="-122"/>
                        </a:rPr>
                        <a:t>6</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0.006</a:t>
                      </a:r>
                      <a:endParaRPr lang="en-US" altLang="zh-CN"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7</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0.002</a:t>
                      </a:r>
                      <a:endParaRPr lang="en-US" altLang="zh-CN"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8</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0.104</a:t>
                      </a:r>
                      <a:endParaRPr lang="en-US" altLang="zh-CN" sz="1600" dirty="0">
                        <a:latin typeface="黑体" panose="02010609060101010101" pitchFamily="49" charset="-122"/>
                        <a:ea typeface="黑体" panose="02010609060101010101" pitchFamily="49" charset="-122"/>
                      </a:endParaRPr>
                    </a:p>
                  </a:txBody>
                  <a:tcPr anchor="ctr"/>
                </a:tc>
              </a:tr>
              <a:tr h="472325">
                <a:tc>
                  <a:txBody>
                    <a:bodyPr/>
                    <a:lstStyle/>
                    <a:p>
                      <a:pPr algn="ctr"/>
                      <a:r>
                        <a:rPr lang="en-US" altLang="zh-CN" sz="1600" dirty="0">
                          <a:latin typeface="黑体" panose="02010609060101010101" pitchFamily="49" charset="-122"/>
                          <a:ea typeface="黑体" panose="02010609060101010101" pitchFamily="49" charset="-122"/>
                        </a:rPr>
                        <a:t>9</a:t>
                      </a:r>
                      <a:endParaRPr lang="zh-CN" altLang="en-US" sz="1600" dirty="0">
                        <a:latin typeface="黑体" panose="02010609060101010101" pitchFamily="49" charset="-122"/>
                        <a:ea typeface="黑体" panose="02010609060101010101" pitchFamily="49" charset="-122"/>
                      </a:endParaRPr>
                    </a:p>
                  </a:txBody>
                  <a:tcPr anchor="ctr"/>
                </a:tc>
                <a:tc>
                  <a:txBody>
                    <a:bodyPr/>
                    <a:lstStyle/>
                    <a:p>
                      <a:pPr algn="ctr"/>
                      <a:r>
                        <a:rPr lang="en-US" altLang="zh-CN" sz="1600" dirty="0">
                          <a:latin typeface="黑体" panose="02010609060101010101" pitchFamily="49" charset="-122"/>
                          <a:ea typeface="黑体" panose="02010609060101010101" pitchFamily="49" charset="-122"/>
                        </a:rPr>
                        <a:t>0.053</a:t>
                      </a:r>
                      <a:endParaRPr lang="en-US" altLang="zh-CN" sz="1600" dirty="0">
                        <a:latin typeface="黑体" panose="02010609060101010101" pitchFamily="49" charset="-122"/>
                        <a:ea typeface="黑体" panose="02010609060101010101" pitchFamily="49" charset="-122"/>
                      </a:endParaRPr>
                    </a:p>
                  </a:txBody>
                  <a:tcPr anchor="ctr"/>
                </a:tc>
              </a:tr>
            </a:tbl>
          </a:graphicData>
        </a:graphic>
      </p:graphicFrame>
      <p:sp>
        <p:nvSpPr>
          <p:cNvPr id="6" name="矩形 5"/>
          <p:cNvSpPr/>
          <p:nvPr/>
        </p:nvSpPr>
        <p:spPr>
          <a:xfrm>
            <a:off x="3418821" y="4516523"/>
            <a:ext cx="226215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zh-CN" altLang="en-US" dirty="0">
                <a:latin typeface="黑体" panose="02010609060101010101" pitchFamily="49" charset="-122"/>
                <a:ea typeface="黑体" panose="02010609060101010101" pitchFamily="49" charset="-122"/>
              </a:rPr>
              <a:t>概率相加之和是 </a:t>
            </a:r>
            <a:r>
              <a:rPr lang="en-US" altLang="zh-CN" dirty="0">
                <a:latin typeface="黑体" panose="02010609060101010101" pitchFamily="49" charset="-122"/>
                <a:ea typeface="黑体" panose="02010609060101010101" pitchFamily="49" charset="-122"/>
              </a:rPr>
              <a:t>1.0</a:t>
            </a:r>
            <a:endParaRPr lang="zh-CN" altLang="en-US" dirty="0">
              <a:latin typeface="黑体" panose="02010609060101010101" pitchFamily="49" charset="-122"/>
              <a:ea typeface="黑体" panose="02010609060101010101" pitchFamily="49" charset="-122"/>
            </a:endParaRPr>
          </a:p>
        </p:txBody>
      </p:sp>
      <p:sp>
        <p:nvSpPr>
          <p:cNvPr id="11" name="矩形 10"/>
          <p:cNvSpPr/>
          <p:nvPr/>
        </p:nvSpPr>
        <p:spPr>
          <a:xfrm>
            <a:off x="5861224" y="4516523"/>
            <a:ext cx="2262158" cy="369332"/>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r>
              <a:rPr lang="zh-CN" altLang="en-US" dirty="0">
                <a:latin typeface="黑体" panose="02010609060101010101" pitchFamily="49" charset="-122"/>
                <a:ea typeface="黑体" panose="02010609060101010101" pitchFamily="49" charset="-122"/>
              </a:rPr>
              <a:t>最有可能的类别是 </a:t>
            </a:r>
            <a:r>
              <a:rPr lang="en-US" altLang="zh-CN" dirty="0">
                <a:latin typeface="黑体" panose="02010609060101010101" pitchFamily="49" charset="-122"/>
                <a:ea typeface="黑体" panose="02010609060101010101" pitchFamily="49" charset="-122"/>
              </a:rPr>
              <a:t>3</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err="1">
                <a:solidFill>
                  <a:schemeClr val="accent1"/>
                </a:solidFill>
              </a:rPr>
              <a:t>Softmax</a:t>
            </a:r>
            <a:r>
              <a:rPr lang="en-US" altLang="zh-CN" sz="2400" b="1" dirty="0">
                <a:solidFill>
                  <a:schemeClr val="accent1"/>
                </a:solidFill>
              </a:rPr>
              <a:t> </a:t>
            </a:r>
            <a:r>
              <a:rPr lang="zh-CN" altLang="en-US" sz="2400" b="1" dirty="0">
                <a:solidFill>
                  <a:schemeClr val="accent1"/>
                </a:solidFill>
                <a:latin typeface="黑体" panose="02010609060101010101" pitchFamily="49" charset="-122"/>
                <a:ea typeface="黑体" panose="02010609060101010101" pitchFamily="49" charset="-122"/>
              </a:rPr>
              <a:t>方程式</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6" name="矩形 5"/>
          <p:cNvSpPr/>
          <p:nvPr/>
        </p:nvSpPr>
        <p:spPr>
          <a:xfrm>
            <a:off x="3153265" y="4350151"/>
            <a:ext cx="5065281" cy="418191"/>
          </a:xfrm>
          <a:prstGeom prst="rect">
            <a:avLst/>
          </a:prstGeom>
        </p:spPr>
        <p:txBody>
          <a:bodyPr wrap="square">
            <a:spAutoFit/>
          </a:bodyPr>
          <a:lstStyle/>
          <a:p>
            <a:pPr indent="360045">
              <a:lnSpc>
                <a:spcPct val="150000"/>
              </a:lnSpc>
            </a:pPr>
            <a:r>
              <a:rPr lang="zh-CN" altLang="en-US" sz="1600" dirty="0">
                <a:latin typeface="微软雅黑" panose="020B0503020204020204" pitchFamily="34" charset="-122"/>
                <a:ea typeface="微软雅黑" panose="020B0503020204020204" pitchFamily="34" charset="-122"/>
              </a:rPr>
              <a:t>此公式本质上是将逻辑回归公式延伸到了多类别</a:t>
            </a:r>
            <a:endParaRPr lang="zh-CN" altLang="en-US" sz="16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46" name="文本框 45"/>
              <p:cNvSpPr txBox="1"/>
              <p:nvPr/>
            </p:nvSpPr>
            <p:spPr>
              <a:xfrm>
                <a:off x="773273" y="3947212"/>
                <a:ext cx="2184719" cy="95808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7030A0"/>
                              </a:solidFill>
                              <a:latin typeface="Cambria Math" panose="02040503050406030204" pitchFamily="18" charset="0"/>
                            </a:rPr>
                          </m:ctrlPr>
                        </m:sSubPr>
                        <m:e>
                          <m:r>
                            <a:rPr lang="en-US" altLang="zh-CN" sz="2800" b="1" i="1">
                              <a:solidFill>
                                <a:srgbClr val="7030A0"/>
                              </a:solidFill>
                              <a:latin typeface="Cambria Math" panose="02040503050406030204" pitchFamily="18" charset="0"/>
                            </a:rPr>
                            <m:t>𝒑</m:t>
                          </m:r>
                        </m:e>
                        <m:sub>
                          <m:r>
                            <a:rPr lang="en-US" altLang="zh-CN" sz="2800" b="1" i="1" smtClean="0">
                              <a:solidFill>
                                <a:srgbClr val="7030A0"/>
                              </a:solidFill>
                              <a:latin typeface="Cambria Math" panose="02040503050406030204" pitchFamily="18" charset="0"/>
                            </a:rPr>
                            <m:t>𝒊</m:t>
                          </m:r>
                        </m:sub>
                      </m:sSub>
                      <m:r>
                        <a:rPr lang="en-US" altLang="zh-CN" sz="2800" b="1" i="1" smtClean="0">
                          <a:solidFill>
                            <a:srgbClr val="7030A0"/>
                          </a:solidFill>
                          <a:latin typeface="Cambria Math" panose="02040503050406030204" pitchFamily="18" charset="0"/>
                        </a:rPr>
                        <m:t>=</m:t>
                      </m:r>
                      <m:f>
                        <m:fPr>
                          <m:ctrlPr>
                            <a:rPr lang="en-US" altLang="zh-CN" sz="2800" b="1" i="1" smtClean="0">
                              <a:solidFill>
                                <a:srgbClr val="7030A0"/>
                              </a:solidFill>
                              <a:latin typeface="Cambria Math" panose="02040503050406030204" pitchFamily="18" charset="0"/>
                            </a:rPr>
                          </m:ctrlPr>
                        </m:fPr>
                        <m:num>
                          <m:sSup>
                            <m:sSupPr>
                              <m:ctrlPr>
                                <a:rPr lang="en-US" altLang="zh-CN" sz="2800" b="1" i="1">
                                  <a:solidFill>
                                    <a:srgbClr val="7030A0"/>
                                  </a:solidFill>
                                  <a:latin typeface="Cambria Math" panose="02040503050406030204" pitchFamily="18" charset="0"/>
                                </a:rPr>
                              </m:ctrlPr>
                            </m:sSupPr>
                            <m:e>
                              <m:r>
                                <a:rPr lang="en-US" altLang="zh-CN" sz="2800" b="1" i="1">
                                  <a:solidFill>
                                    <a:srgbClr val="7030A0"/>
                                  </a:solidFill>
                                  <a:latin typeface="Cambria Math" panose="02040503050406030204" pitchFamily="18" charset="0"/>
                                </a:rPr>
                                <m:t>𝒆</m:t>
                              </m:r>
                            </m:e>
                            <m:sup>
                              <m:sSub>
                                <m:sSubPr>
                                  <m:ctrlPr>
                                    <a:rPr lang="en-US" altLang="zh-CN" sz="2800" b="1" i="1">
                                      <a:solidFill>
                                        <a:srgbClr val="7030A0"/>
                                      </a:solidFill>
                                      <a:latin typeface="Cambria Math" panose="02040503050406030204" pitchFamily="18" charset="0"/>
                                    </a:rPr>
                                  </m:ctrlPr>
                                </m:sSubPr>
                                <m:e>
                                  <m:r>
                                    <a:rPr lang="en-US" altLang="zh-CN" sz="2800" b="1" i="1">
                                      <a:solidFill>
                                        <a:srgbClr val="7030A0"/>
                                      </a:solidFill>
                                      <a:latin typeface="Cambria Math" panose="02040503050406030204" pitchFamily="18" charset="0"/>
                                    </a:rPr>
                                    <m:t>𝒚</m:t>
                                  </m:r>
                                </m:e>
                                <m:sub>
                                  <m:r>
                                    <a:rPr lang="en-US" altLang="zh-CN" sz="2800" b="1" i="1" smtClean="0">
                                      <a:solidFill>
                                        <a:srgbClr val="7030A0"/>
                                      </a:solidFill>
                                      <a:latin typeface="Cambria Math" panose="02040503050406030204" pitchFamily="18" charset="0"/>
                                    </a:rPr>
                                    <m:t>𝒊</m:t>
                                  </m:r>
                                </m:sub>
                              </m:sSub>
                            </m:sup>
                          </m:sSup>
                        </m:num>
                        <m:den>
                          <m:nary>
                            <m:naryPr>
                              <m:chr m:val="∑"/>
                              <m:ctrlPr>
                                <a:rPr lang="en-US" altLang="zh-CN" sz="2800" b="1" i="1" smtClean="0">
                                  <a:solidFill>
                                    <a:srgbClr val="7030A0"/>
                                  </a:solidFill>
                                  <a:latin typeface="Cambria Math" panose="02040503050406030204" pitchFamily="18" charset="0"/>
                                </a:rPr>
                              </m:ctrlPr>
                            </m:naryPr>
                            <m:sub>
                              <m:r>
                                <m:rPr>
                                  <m:brk m:alnAt="23"/>
                                </m:rPr>
                                <a:rPr lang="en-US" altLang="zh-CN" sz="2800" b="1" i="1" smtClean="0">
                                  <a:solidFill>
                                    <a:srgbClr val="7030A0"/>
                                  </a:solidFill>
                                  <a:latin typeface="Cambria Math" panose="02040503050406030204" pitchFamily="18" charset="0"/>
                                </a:rPr>
                                <m:t>𝒌</m:t>
                              </m:r>
                              <m:r>
                                <a:rPr lang="en-US" altLang="zh-CN" sz="2800" b="1" i="1">
                                  <a:solidFill>
                                    <a:srgbClr val="7030A0"/>
                                  </a:solidFill>
                                  <a:latin typeface="Cambria Math" panose="02040503050406030204" pitchFamily="18" charset="0"/>
                                </a:rPr>
                                <m:t>=</m:t>
                              </m:r>
                              <m:r>
                                <a:rPr lang="en-US" altLang="zh-CN" sz="2800" b="1" i="1" smtClean="0">
                                  <a:solidFill>
                                    <a:srgbClr val="7030A0"/>
                                  </a:solidFill>
                                  <a:latin typeface="Cambria Math" panose="02040503050406030204" pitchFamily="18" charset="0"/>
                                </a:rPr>
                                <m:t>1</m:t>
                              </m:r>
                            </m:sub>
                            <m:sup>
                              <m:r>
                                <m:rPr>
                                  <m:sty m:val="p"/>
                                </m:rPr>
                                <a:rPr lang="en-US" altLang="zh-CN" sz="2800" b="1" i="1">
                                  <a:solidFill>
                                    <a:srgbClr val="7030A0"/>
                                  </a:solidFill>
                                  <a:latin typeface="Cambria Math" panose="02040503050406030204" pitchFamily="18" charset="0"/>
                                </a:rPr>
                                <m:t>C</m:t>
                              </m:r>
                            </m:sup>
                            <m:e>
                              <m:sSup>
                                <m:sSupPr>
                                  <m:ctrlPr>
                                    <a:rPr lang="en-US" altLang="zh-CN" sz="2800" b="1" i="1" smtClean="0">
                                      <a:solidFill>
                                        <a:srgbClr val="7030A0"/>
                                      </a:solidFill>
                                      <a:latin typeface="Cambria Math" panose="02040503050406030204" pitchFamily="18" charset="0"/>
                                    </a:rPr>
                                  </m:ctrlPr>
                                </m:sSupPr>
                                <m:e>
                                  <m:r>
                                    <a:rPr lang="en-US" altLang="zh-CN" sz="2800" b="1" i="1" smtClean="0">
                                      <a:solidFill>
                                        <a:srgbClr val="7030A0"/>
                                      </a:solidFill>
                                      <a:latin typeface="Cambria Math" panose="02040503050406030204" pitchFamily="18" charset="0"/>
                                    </a:rPr>
                                    <m:t>𝒆</m:t>
                                  </m:r>
                                </m:e>
                                <m:sup>
                                  <m:sSub>
                                    <m:sSubPr>
                                      <m:ctrlPr>
                                        <a:rPr lang="en-US" altLang="zh-CN" sz="2800" b="1" i="1" smtClean="0">
                                          <a:solidFill>
                                            <a:srgbClr val="7030A0"/>
                                          </a:solidFill>
                                          <a:latin typeface="Cambria Math" panose="02040503050406030204" pitchFamily="18" charset="0"/>
                                        </a:rPr>
                                      </m:ctrlPr>
                                    </m:sSubPr>
                                    <m:e>
                                      <m:r>
                                        <a:rPr lang="en-US" altLang="zh-CN" sz="2800" b="1" i="1" smtClean="0">
                                          <a:solidFill>
                                            <a:srgbClr val="7030A0"/>
                                          </a:solidFill>
                                          <a:latin typeface="Cambria Math" panose="02040503050406030204" pitchFamily="18" charset="0"/>
                                        </a:rPr>
                                        <m:t>𝒚</m:t>
                                      </m:r>
                                    </m:e>
                                    <m:sub>
                                      <m:r>
                                        <a:rPr lang="en-US" altLang="zh-CN" sz="2800" b="1" i="1" smtClean="0">
                                          <a:solidFill>
                                            <a:srgbClr val="7030A0"/>
                                          </a:solidFill>
                                          <a:latin typeface="Cambria Math" panose="02040503050406030204" pitchFamily="18" charset="0"/>
                                        </a:rPr>
                                        <m:t>𝒌</m:t>
                                      </m:r>
                                    </m:sub>
                                  </m:sSub>
                                </m:sup>
                              </m:sSup>
                            </m:e>
                          </m:nary>
                        </m:den>
                      </m:f>
                    </m:oMath>
                  </m:oMathPara>
                </a14:m>
                <a:endParaRPr lang="zh-CN" altLang="en-US" sz="2800" b="1" dirty="0">
                  <a:solidFill>
                    <a:srgbClr val="7030A0"/>
                  </a:solidFill>
                </a:endParaRPr>
              </a:p>
            </p:txBody>
          </p:sp>
        </mc:Choice>
        <mc:Fallback>
          <p:sp>
            <p:nvSpPr>
              <p:cNvPr id="46" name="文本框 45"/>
              <p:cNvSpPr txBox="1">
                <a:spLocks noRot="1" noChangeAspect="1" noMove="1" noResize="1" noEditPoints="1" noAdjustHandles="1" noChangeArrowheads="1" noChangeShapeType="1" noTextEdit="1"/>
              </p:cNvSpPr>
              <p:nvPr/>
            </p:nvSpPr>
            <p:spPr>
              <a:xfrm>
                <a:off x="773273" y="3947212"/>
                <a:ext cx="2184719" cy="958083"/>
              </a:xfrm>
              <a:prstGeom prst="rect">
                <a:avLst/>
              </a:prstGeom>
              <a:blipFill rotWithShape="1">
                <a:blip r:embed="rId1"/>
                <a:stretch>
                  <a:fillRect l="-22" t="-5" r="7" b="-3985"/>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773273" y="1054324"/>
            <a:ext cx="5265476" cy="27562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en-US" altLang="zh-CN" sz="2400" b="1" dirty="0" err="1">
                <a:solidFill>
                  <a:schemeClr val="accent1"/>
                </a:solidFill>
              </a:rPr>
              <a:t>Softmax</a:t>
            </a:r>
            <a:r>
              <a:rPr lang="en-US" altLang="zh-CN" sz="2400" b="1" dirty="0">
                <a:solidFill>
                  <a:schemeClr val="accent1"/>
                </a:solidFill>
              </a:rPr>
              <a:t> </a:t>
            </a:r>
            <a:r>
              <a:rPr lang="zh-CN" altLang="en-US" sz="2400" b="1" dirty="0">
                <a:solidFill>
                  <a:schemeClr val="accent1"/>
                </a:solidFill>
                <a:latin typeface="黑体" panose="02010609060101010101" pitchFamily="49" charset="-122"/>
                <a:ea typeface="黑体" panose="02010609060101010101" pitchFamily="49" charset="-122"/>
              </a:rPr>
              <a:t>举例</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47" name="文本框 46"/>
              <p:cNvSpPr txBox="1"/>
              <p:nvPr/>
            </p:nvSpPr>
            <p:spPr>
              <a:xfrm>
                <a:off x="571141" y="2495277"/>
                <a:ext cx="1914552" cy="158742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altLang="zh-CN" sz="2800" b="1" i="1" smtClean="0">
                          <a:latin typeface="Cambria Math" panose="02040503050406030204" pitchFamily="18" charset="0"/>
                        </a:rPr>
                        <m:t>Y</m:t>
                      </m:r>
                      <m:r>
                        <a:rPr lang="en-US" altLang="zh-CN" sz="2800" b="1" i="1" smtClean="0">
                          <a:solidFill>
                            <a:schemeClr val="tx1"/>
                          </a:solidFill>
                          <a:latin typeface="Cambria Math" panose="02040503050406030204" pitchFamily="18" charset="0"/>
                        </a:rPr>
                        <m:t>=</m:t>
                      </m:r>
                      <m:d>
                        <m:dPr>
                          <m:begChr m:val="["/>
                          <m:endChr m:val="]"/>
                          <m:ctrlPr>
                            <a:rPr lang="en-US" altLang="zh-CN" sz="2800" b="1" i="1" smtClean="0">
                              <a:solidFill>
                                <a:schemeClr val="tx1"/>
                              </a:solidFill>
                              <a:latin typeface="Cambria Math" panose="02040503050406030204" pitchFamily="18" charset="0"/>
                            </a:rPr>
                          </m:ctrlPr>
                        </m:dPr>
                        <m:e>
                          <m:m>
                            <m:mPr>
                              <m:mcs>
                                <m:mc>
                                  <m:mcPr>
                                    <m:count m:val="1"/>
                                    <m:mcJc m:val="center"/>
                                  </m:mcPr>
                                </m:mc>
                              </m:mcs>
                              <m:ctrlPr>
                                <a:rPr lang="en-US" altLang="zh-CN" sz="2800" b="1" i="1" smtClean="0">
                                  <a:solidFill>
                                    <a:schemeClr val="tx1"/>
                                  </a:solidFill>
                                  <a:latin typeface="Cambria Math" panose="02040503050406030204" pitchFamily="18" charset="0"/>
                                </a:rPr>
                              </m:ctrlPr>
                            </m:mPr>
                            <m:mr>
                              <m:e>
                                <m:r>
                                  <m:rPr>
                                    <m:brk m:alnAt="7"/>
                                  </m:rPr>
                                  <a:rPr lang="en-US" altLang="zh-CN" sz="2800" b="1" i="1">
                                    <a:latin typeface="Cambria Math" panose="02040503050406030204" pitchFamily="18" charset="0"/>
                                  </a:rPr>
                                  <m:t>−</m:t>
                                </m:r>
                                <m:r>
                                  <a:rPr lang="en-US" altLang="zh-CN" sz="2800" b="1" i="1">
                                    <a:latin typeface="Cambria Math" panose="02040503050406030204" pitchFamily="18" charset="0"/>
                                  </a:rPr>
                                  <m:t>3</m:t>
                                </m:r>
                                <m:r>
                                  <a:rPr lang="en-US" altLang="zh-CN" sz="2800" b="1" i="1" smtClean="0">
                                    <a:latin typeface="Cambria Math" panose="02040503050406030204" pitchFamily="18" charset="0"/>
                                  </a:rPr>
                                  <m:t>.</m:t>
                                </m:r>
                                <m:r>
                                  <a:rPr lang="en-US" altLang="zh-CN" sz="2800" b="1" i="1">
                                    <a:latin typeface="Cambria Math" panose="02040503050406030204" pitchFamily="18" charset="0"/>
                                  </a:rPr>
                                  <m:t>1</m:t>
                                </m:r>
                              </m:e>
                            </m:mr>
                            <m:mr>
                              <m:e>
                                <m:r>
                                  <a:rPr lang="en-US" altLang="zh-CN" sz="2800" b="1" i="1">
                                    <a:latin typeface="Cambria Math" panose="02040503050406030204" pitchFamily="18" charset="0"/>
                                  </a:rPr>
                                  <m:t>1</m:t>
                                </m:r>
                                <m:r>
                                  <a:rPr lang="en-US" altLang="zh-CN" sz="2800" b="1" i="1" smtClean="0">
                                    <a:latin typeface="Cambria Math" panose="02040503050406030204" pitchFamily="18" charset="0"/>
                                  </a:rPr>
                                  <m:t>.</m:t>
                                </m:r>
                                <m:r>
                                  <a:rPr lang="en-US" altLang="zh-CN" sz="2800" b="1" i="1">
                                    <a:latin typeface="Cambria Math" panose="02040503050406030204" pitchFamily="18" charset="0"/>
                                  </a:rPr>
                                  <m:t>8</m:t>
                                </m:r>
                              </m:e>
                            </m:mr>
                            <m:mr>
                              <m:e>
                                <m:r>
                                  <a:rPr lang="en-US" altLang="zh-CN" sz="2800" b="1" i="1" smtClean="0">
                                    <a:latin typeface="Cambria Math" panose="02040503050406030204" pitchFamily="18" charset="0"/>
                                  </a:rPr>
                                  <m:t>9</m:t>
                                </m:r>
                                <m:r>
                                  <a:rPr lang="en-US" altLang="zh-CN" sz="2800" b="1" i="1">
                                    <a:latin typeface="Cambria Math" panose="02040503050406030204" pitchFamily="18" charset="0"/>
                                  </a:rPr>
                                  <m:t>.</m:t>
                                </m:r>
                                <m:r>
                                  <a:rPr lang="en-US" altLang="zh-CN" sz="2800" b="1" i="1" smtClean="0">
                                    <a:latin typeface="Cambria Math" panose="02040503050406030204" pitchFamily="18" charset="0"/>
                                  </a:rPr>
                                  <m:t>7</m:t>
                                </m:r>
                              </m:e>
                            </m:mr>
                            <m:mr>
                              <m:e>
                                <m:r>
                                  <a:rPr lang="en-US" altLang="zh-CN" sz="2800" b="1" i="1" smtClean="0">
                                    <a:latin typeface="Cambria Math" panose="02040503050406030204" pitchFamily="18" charset="0"/>
                                  </a:rPr>
                                  <m:t>−</m:t>
                                </m:r>
                                <m:r>
                                  <a:rPr lang="en-US" altLang="zh-CN" sz="2800" b="1" i="1">
                                    <a:latin typeface="Cambria Math" panose="02040503050406030204" pitchFamily="18" charset="0"/>
                                  </a:rPr>
                                  <m:t>2</m:t>
                                </m:r>
                                <m:r>
                                  <a:rPr lang="en-US" altLang="zh-CN" sz="2800" b="1" i="1" smtClean="0">
                                    <a:latin typeface="Cambria Math" panose="02040503050406030204" pitchFamily="18" charset="0"/>
                                  </a:rPr>
                                  <m:t>.</m:t>
                                </m:r>
                                <m:r>
                                  <a:rPr lang="en-US" altLang="zh-CN" sz="2800" b="1" i="1">
                                    <a:latin typeface="Cambria Math" panose="02040503050406030204" pitchFamily="18" charset="0"/>
                                  </a:rPr>
                                  <m:t>5</m:t>
                                </m:r>
                              </m:e>
                            </m:mr>
                          </m:m>
                        </m:e>
                      </m:d>
                    </m:oMath>
                  </m:oMathPara>
                </a14:m>
                <a:endParaRPr lang="zh-CN" altLang="en-US" sz="2800" b="1" dirty="0">
                  <a:solidFill>
                    <a:schemeClr val="tx1"/>
                  </a:solidFill>
                </a:endParaRPr>
              </a:p>
            </p:txBody>
          </p:sp>
        </mc:Choice>
        <mc:Fallback>
          <p:sp>
            <p:nvSpPr>
              <p:cNvPr id="47" name="文本框 46"/>
              <p:cNvSpPr txBox="1">
                <a:spLocks noRot="1" noChangeAspect="1" noMove="1" noResize="1" noEditPoints="1" noAdjustHandles="1" noChangeArrowheads="1" noChangeShapeType="1" noTextEdit="1"/>
              </p:cNvSpPr>
              <p:nvPr/>
            </p:nvSpPr>
            <p:spPr>
              <a:xfrm>
                <a:off x="571141" y="2495277"/>
                <a:ext cx="1914552" cy="1587422"/>
              </a:xfrm>
              <a:prstGeom prst="rect">
                <a:avLst/>
              </a:prstGeom>
              <a:blipFill rotWithShape="1">
                <a:blip r:embed="rId1"/>
                <a:stretch>
                  <a:fillRect l="-14" t="-23" r="16"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p:cNvSpPr txBox="1"/>
              <p:nvPr/>
            </p:nvSpPr>
            <p:spPr>
              <a:xfrm>
                <a:off x="2585472" y="2495277"/>
                <a:ext cx="5929878" cy="158742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800" b="0" i="1" smtClean="0">
                          <a:solidFill>
                            <a:srgbClr val="7030A0"/>
                          </a:solidFill>
                          <a:latin typeface="Cambria Math" panose="02040503050406030204" pitchFamily="18" charset="0"/>
                        </a:rPr>
                        <m:t>𝑆𝑜𝑓𝑡𝑚𝑎𝑥</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𝑌</m:t>
                      </m:r>
                      <m:r>
                        <a:rPr lang="en-US" altLang="zh-CN" sz="2800" b="0" i="1" smtClean="0">
                          <a:solidFill>
                            <a:srgbClr val="7030A0"/>
                          </a:solidFill>
                          <a:latin typeface="Cambria Math" panose="02040503050406030204" pitchFamily="18" charset="0"/>
                        </a:rPr>
                        <m:t>)=</m:t>
                      </m:r>
                      <m:d>
                        <m:dPr>
                          <m:begChr m:val="["/>
                          <m:endChr m:val="]"/>
                          <m:ctrlPr>
                            <a:rPr lang="en-US" altLang="zh-CN" sz="2800" i="1" smtClean="0">
                              <a:solidFill>
                                <a:srgbClr val="7030A0"/>
                              </a:solidFill>
                              <a:latin typeface="Cambria Math" panose="02040503050406030204" pitchFamily="18" charset="0"/>
                            </a:rPr>
                          </m:ctrlPr>
                        </m:dPr>
                        <m:e>
                          <m:m>
                            <m:mPr>
                              <m:mcs>
                                <m:mc>
                                  <m:mcPr>
                                    <m:count m:val="1"/>
                                    <m:mcJc m:val="center"/>
                                  </m:mcPr>
                                </m:mc>
                              </m:mcs>
                              <m:ctrlPr>
                                <a:rPr lang="en-US" altLang="zh-CN" sz="2800" i="1" smtClean="0">
                                  <a:solidFill>
                                    <a:srgbClr val="7030A0"/>
                                  </a:solidFill>
                                  <a:latin typeface="Cambria Math" panose="02040503050406030204" pitchFamily="18" charset="0"/>
                                </a:rPr>
                              </m:ctrlPr>
                            </m:mPr>
                            <m:mr>
                              <m:e>
                                <m:r>
                                  <m:rPr>
                                    <m:brk m:alnAt="7"/>
                                  </m:rPr>
                                  <a:rPr lang="en-US" altLang="zh-CN" sz="2800" b="0" i="1" smtClean="0">
                                    <a:solidFill>
                                      <a:srgbClr val="7030A0"/>
                                    </a:solidFill>
                                    <a:latin typeface="Cambria Math" panose="02040503050406030204" pitchFamily="18" charset="0"/>
                                  </a:rPr>
                                  <m:t>2</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75972792</m:t>
                                </m:r>
                                <m:r>
                                  <a:rPr lang="en-US" altLang="zh-CN" sz="2800" b="0" i="1" smtClean="0">
                                    <a:solidFill>
                                      <a:srgbClr val="7030A0"/>
                                    </a:solidFill>
                                    <a:latin typeface="Cambria Math" panose="02040503050406030204" pitchFamily="18" charset="0"/>
                                  </a:rPr>
                                  <m:t>𝑒</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6</m:t>
                                </m:r>
                              </m:e>
                            </m:mr>
                            <m:mr>
                              <m:e>
                                <m:r>
                                  <a:rPr lang="en-US" altLang="zh-CN" sz="2800" b="0" i="1" smtClean="0">
                                    <a:solidFill>
                                      <a:srgbClr val="7030A0"/>
                                    </a:solidFill>
                                    <a:latin typeface="Cambria Math" panose="02040503050406030204" pitchFamily="18" charset="0"/>
                                  </a:rPr>
                                  <m:t>3</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70603254</m:t>
                                </m:r>
                                <m:r>
                                  <a:rPr lang="en-US" altLang="zh-CN" sz="2800" b="0" i="1" smtClean="0">
                                    <a:solidFill>
                                      <a:srgbClr val="7030A0"/>
                                    </a:solidFill>
                                    <a:latin typeface="Cambria Math" panose="02040503050406030204" pitchFamily="18" charset="0"/>
                                  </a:rPr>
                                  <m:t>𝑒</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4</m:t>
                                </m:r>
                              </m:e>
                            </m:mr>
                            <m:mr>
                              <m:e>
                                <m:r>
                                  <a:rPr lang="en-US" altLang="zh-CN" sz="2800" b="0" i="1" smtClean="0">
                                    <a:solidFill>
                                      <a:srgbClr val="7030A0"/>
                                    </a:solidFill>
                                    <a:latin typeface="Cambria Math" panose="02040503050406030204" pitchFamily="18" charset="0"/>
                                  </a:rPr>
                                  <m:t>9</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99621608</m:t>
                                </m:r>
                                <m:r>
                                  <a:rPr lang="en-US" altLang="zh-CN" sz="2800" b="0" i="1" smtClean="0">
                                    <a:solidFill>
                                      <a:srgbClr val="7030A0"/>
                                    </a:solidFill>
                                    <a:latin typeface="Cambria Math" panose="02040503050406030204" pitchFamily="18" charset="0"/>
                                  </a:rPr>
                                  <m:t>𝑒</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1</m:t>
                                </m:r>
                              </m:e>
                            </m:mr>
                            <m:mr>
                              <m:e>
                                <m:r>
                                  <a:rPr lang="en-US" altLang="zh-CN" sz="2800" b="0" i="1" smtClean="0">
                                    <a:solidFill>
                                      <a:srgbClr val="7030A0"/>
                                    </a:solidFill>
                                    <a:latin typeface="Cambria Math" panose="02040503050406030204" pitchFamily="18" charset="0"/>
                                  </a:rPr>
                                  <m:t>5</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02855213</m:t>
                                </m:r>
                                <m:r>
                                  <a:rPr lang="en-US" altLang="zh-CN" sz="2800" b="0" i="1" smtClean="0">
                                    <a:solidFill>
                                      <a:srgbClr val="7030A0"/>
                                    </a:solidFill>
                                    <a:latin typeface="Cambria Math" panose="02040503050406030204" pitchFamily="18" charset="0"/>
                                  </a:rPr>
                                  <m:t>𝑒</m:t>
                                </m:r>
                                <m:r>
                                  <a:rPr lang="en-US" altLang="zh-CN" sz="2800" b="0" i="1" smtClean="0">
                                    <a:solidFill>
                                      <a:srgbClr val="7030A0"/>
                                    </a:solidFill>
                                    <a:latin typeface="Cambria Math" panose="02040503050406030204" pitchFamily="18" charset="0"/>
                                  </a:rPr>
                                  <m:t>−</m:t>
                                </m:r>
                                <m:r>
                                  <a:rPr lang="en-US" altLang="zh-CN" sz="2800" b="0" i="1" smtClean="0">
                                    <a:solidFill>
                                      <a:srgbClr val="7030A0"/>
                                    </a:solidFill>
                                    <a:latin typeface="Cambria Math" panose="02040503050406030204" pitchFamily="18" charset="0"/>
                                  </a:rPr>
                                  <m:t>6</m:t>
                                </m:r>
                              </m:e>
                            </m:mr>
                          </m:m>
                        </m:e>
                      </m:d>
                    </m:oMath>
                  </m:oMathPara>
                </a14:m>
                <a:endParaRPr lang="zh-CN" altLang="en-US" sz="2800" dirty="0">
                  <a:solidFill>
                    <a:srgbClr val="7030A0"/>
                  </a:solidFill>
                </a:endParaRPr>
              </a:p>
            </p:txBody>
          </p:sp>
        </mc:Choice>
        <mc:Fallback>
          <p:sp>
            <p:nvSpPr>
              <p:cNvPr id="48" name="文本框 47"/>
              <p:cNvSpPr txBox="1">
                <a:spLocks noRot="1" noChangeAspect="1" noMove="1" noResize="1" noEditPoints="1" noAdjustHandles="1" noChangeArrowheads="1" noChangeShapeType="1" noTextEdit="1"/>
              </p:cNvSpPr>
              <p:nvPr/>
            </p:nvSpPr>
            <p:spPr>
              <a:xfrm>
                <a:off x="2585472" y="2495277"/>
                <a:ext cx="5929878" cy="1587422"/>
              </a:xfrm>
              <a:prstGeom prst="rect">
                <a:avLst/>
              </a:prstGeom>
              <a:blipFill rotWithShape="1">
                <a:blip r:embed="rId2"/>
                <a:stretch>
                  <a:fillRect l="-7" t="-23"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571141" y="1118608"/>
                <a:ext cx="2184719" cy="95808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2800" b="1" i="1" smtClean="0">
                              <a:solidFill>
                                <a:srgbClr val="7030A0"/>
                              </a:solidFill>
                              <a:latin typeface="Cambria Math" panose="02040503050406030204" pitchFamily="18" charset="0"/>
                            </a:rPr>
                          </m:ctrlPr>
                        </m:sSubPr>
                        <m:e>
                          <m:r>
                            <a:rPr lang="en-US" altLang="zh-CN" sz="2800" b="1" i="1">
                              <a:solidFill>
                                <a:srgbClr val="7030A0"/>
                              </a:solidFill>
                              <a:latin typeface="Cambria Math" panose="02040503050406030204" pitchFamily="18" charset="0"/>
                            </a:rPr>
                            <m:t>𝒑</m:t>
                          </m:r>
                        </m:e>
                        <m:sub>
                          <m:r>
                            <a:rPr lang="en-US" altLang="zh-CN" sz="2800" b="1" i="1" smtClean="0">
                              <a:solidFill>
                                <a:srgbClr val="7030A0"/>
                              </a:solidFill>
                              <a:latin typeface="Cambria Math" panose="02040503050406030204" pitchFamily="18" charset="0"/>
                            </a:rPr>
                            <m:t>𝒊</m:t>
                          </m:r>
                        </m:sub>
                      </m:sSub>
                      <m:r>
                        <a:rPr lang="en-US" altLang="zh-CN" sz="2800" b="1" i="1" smtClean="0">
                          <a:solidFill>
                            <a:srgbClr val="7030A0"/>
                          </a:solidFill>
                          <a:latin typeface="Cambria Math" panose="02040503050406030204" pitchFamily="18" charset="0"/>
                        </a:rPr>
                        <m:t>=</m:t>
                      </m:r>
                      <m:f>
                        <m:fPr>
                          <m:ctrlPr>
                            <a:rPr lang="en-US" altLang="zh-CN" sz="2800" b="1" i="1" smtClean="0">
                              <a:solidFill>
                                <a:srgbClr val="7030A0"/>
                              </a:solidFill>
                              <a:latin typeface="Cambria Math" panose="02040503050406030204" pitchFamily="18" charset="0"/>
                            </a:rPr>
                          </m:ctrlPr>
                        </m:fPr>
                        <m:num>
                          <m:sSup>
                            <m:sSupPr>
                              <m:ctrlPr>
                                <a:rPr lang="en-US" altLang="zh-CN" sz="2800" b="1" i="1">
                                  <a:solidFill>
                                    <a:srgbClr val="7030A0"/>
                                  </a:solidFill>
                                  <a:latin typeface="Cambria Math" panose="02040503050406030204" pitchFamily="18" charset="0"/>
                                </a:rPr>
                              </m:ctrlPr>
                            </m:sSupPr>
                            <m:e>
                              <m:r>
                                <a:rPr lang="en-US" altLang="zh-CN" sz="2800" b="1" i="1">
                                  <a:solidFill>
                                    <a:srgbClr val="7030A0"/>
                                  </a:solidFill>
                                  <a:latin typeface="Cambria Math" panose="02040503050406030204" pitchFamily="18" charset="0"/>
                                </a:rPr>
                                <m:t>𝒆</m:t>
                              </m:r>
                            </m:e>
                            <m:sup>
                              <m:sSub>
                                <m:sSubPr>
                                  <m:ctrlPr>
                                    <a:rPr lang="en-US" altLang="zh-CN" sz="2800" b="1" i="1">
                                      <a:solidFill>
                                        <a:srgbClr val="7030A0"/>
                                      </a:solidFill>
                                      <a:latin typeface="Cambria Math" panose="02040503050406030204" pitchFamily="18" charset="0"/>
                                    </a:rPr>
                                  </m:ctrlPr>
                                </m:sSubPr>
                                <m:e>
                                  <m:r>
                                    <a:rPr lang="en-US" altLang="zh-CN" sz="2800" b="1" i="1">
                                      <a:solidFill>
                                        <a:srgbClr val="7030A0"/>
                                      </a:solidFill>
                                      <a:latin typeface="Cambria Math" panose="02040503050406030204" pitchFamily="18" charset="0"/>
                                    </a:rPr>
                                    <m:t>𝒚</m:t>
                                  </m:r>
                                </m:e>
                                <m:sub>
                                  <m:r>
                                    <a:rPr lang="en-US" altLang="zh-CN" sz="2800" b="1" i="1" smtClean="0">
                                      <a:solidFill>
                                        <a:srgbClr val="7030A0"/>
                                      </a:solidFill>
                                      <a:latin typeface="Cambria Math" panose="02040503050406030204" pitchFamily="18" charset="0"/>
                                    </a:rPr>
                                    <m:t>𝒊</m:t>
                                  </m:r>
                                </m:sub>
                              </m:sSub>
                            </m:sup>
                          </m:sSup>
                        </m:num>
                        <m:den>
                          <m:nary>
                            <m:naryPr>
                              <m:chr m:val="∑"/>
                              <m:ctrlPr>
                                <a:rPr lang="en-US" altLang="zh-CN" sz="2800" b="1" i="1" smtClean="0">
                                  <a:solidFill>
                                    <a:srgbClr val="7030A0"/>
                                  </a:solidFill>
                                  <a:latin typeface="Cambria Math" panose="02040503050406030204" pitchFamily="18" charset="0"/>
                                </a:rPr>
                              </m:ctrlPr>
                            </m:naryPr>
                            <m:sub>
                              <m:r>
                                <m:rPr>
                                  <m:brk m:alnAt="23"/>
                                </m:rPr>
                                <a:rPr lang="en-US" altLang="zh-CN" sz="2800" b="1" i="1" smtClean="0">
                                  <a:solidFill>
                                    <a:srgbClr val="7030A0"/>
                                  </a:solidFill>
                                  <a:latin typeface="Cambria Math" panose="02040503050406030204" pitchFamily="18" charset="0"/>
                                </a:rPr>
                                <m:t>𝒌</m:t>
                              </m:r>
                              <m:r>
                                <a:rPr lang="en-US" altLang="zh-CN" sz="2800" b="1" i="1">
                                  <a:solidFill>
                                    <a:srgbClr val="7030A0"/>
                                  </a:solidFill>
                                  <a:latin typeface="Cambria Math" panose="02040503050406030204" pitchFamily="18" charset="0"/>
                                </a:rPr>
                                <m:t>=</m:t>
                              </m:r>
                              <m:r>
                                <a:rPr lang="en-US" altLang="zh-CN" sz="2800" b="1" i="1" smtClean="0">
                                  <a:solidFill>
                                    <a:srgbClr val="7030A0"/>
                                  </a:solidFill>
                                  <a:latin typeface="Cambria Math" panose="02040503050406030204" pitchFamily="18" charset="0"/>
                                </a:rPr>
                                <m:t>1</m:t>
                              </m:r>
                            </m:sub>
                            <m:sup>
                              <m:r>
                                <m:rPr>
                                  <m:sty m:val="p"/>
                                </m:rPr>
                                <a:rPr lang="en-US" altLang="zh-CN" sz="2800" b="1" i="1">
                                  <a:solidFill>
                                    <a:srgbClr val="7030A0"/>
                                  </a:solidFill>
                                  <a:latin typeface="Cambria Math" panose="02040503050406030204" pitchFamily="18" charset="0"/>
                                </a:rPr>
                                <m:t>C</m:t>
                              </m:r>
                            </m:sup>
                            <m:e>
                              <m:sSup>
                                <m:sSupPr>
                                  <m:ctrlPr>
                                    <a:rPr lang="en-US" altLang="zh-CN" sz="2800" b="1" i="1" smtClean="0">
                                      <a:solidFill>
                                        <a:srgbClr val="7030A0"/>
                                      </a:solidFill>
                                      <a:latin typeface="Cambria Math" panose="02040503050406030204" pitchFamily="18" charset="0"/>
                                    </a:rPr>
                                  </m:ctrlPr>
                                </m:sSupPr>
                                <m:e>
                                  <m:r>
                                    <a:rPr lang="en-US" altLang="zh-CN" sz="2800" b="1" i="1" smtClean="0">
                                      <a:solidFill>
                                        <a:srgbClr val="7030A0"/>
                                      </a:solidFill>
                                      <a:latin typeface="Cambria Math" panose="02040503050406030204" pitchFamily="18" charset="0"/>
                                    </a:rPr>
                                    <m:t>𝒆</m:t>
                                  </m:r>
                                </m:e>
                                <m:sup>
                                  <m:sSub>
                                    <m:sSubPr>
                                      <m:ctrlPr>
                                        <a:rPr lang="en-US" altLang="zh-CN" sz="2800" b="1" i="1" smtClean="0">
                                          <a:solidFill>
                                            <a:srgbClr val="7030A0"/>
                                          </a:solidFill>
                                          <a:latin typeface="Cambria Math" panose="02040503050406030204" pitchFamily="18" charset="0"/>
                                        </a:rPr>
                                      </m:ctrlPr>
                                    </m:sSubPr>
                                    <m:e>
                                      <m:r>
                                        <a:rPr lang="en-US" altLang="zh-CN" sz="2800" b="1" i="1" smtClean="0">
                                          <a:solidFill>
                                            <a:srgbClr val="7030A0"/>
                                          </a:solidFill>
                                          <a:latin typeface="Cambria Math" panose="02040503050406030204" pitchFamily="18" charset="0"/>
                                        </a:rPr>
                                        <m:t>𝒚</m:t>
                                      </m:r>
                                    </m:e>
                                    <m:sub>
                                      <m:r>
                                        <a:rPr lang="en-US" altLang="zh-CN" sz="2800" b="1" i="1" smtClean="0">
                                          <a:solidFill>
                                            <a:srgbClr val="7030A0"/>
                                          </a:solidFill>
                                          <a:latin typeface="Cambria Math" panose="02040503050406030204" pitchFamily="18" charset="0"/>
                                        </a:rPr>
                                        <m:t>𝒌</m:t>
                                      </m:r>
                                    </m:sub>
                                  </m:sSub>
                                </m:sup>
                              </m:sSup>
                            </m:e>
                          </m:nary>
                        </m:den>
                      </m:f>
                    </m:oMath>
                  </m:oMathPara>
                </a14:m>
                <a:endParaRPr lang="zh-CN" altLang="en-US" sz="2800" b="1" dirty="0">
                  <a:solidFill>
                    <a:srgbClr val="7030A0"/>
                  </a:solidFill>
                </a:endParaRPr>
              </a:p>
            </p:txBody>
          </p:sp>
        </mc:Choice>
        <mc:Fallback>
          <p:sp>
            <p:nvSpPr>
              <p:cNvPr id="49" name="文本框 48"/>
              <p:cNvSpPr txBox="1">
                <a:spLocks noRot="1" noChangeAspect="1" noMove="1" noResize="1" noEditPoints="1" noAdjustHandles="1" noChangeArrowheads="1" noChangeShapeType="1" noTextEdit="1"/>
              </p:cNvSpPr>
              <p:nvPr/>
            </p:nvSpPr>
            <p:spPr>
              <a:xfrm>
                <a:off x="571141" y="1118608"/>
                <a:ext cx="2184719" cy="958083"/>
              </a:xfrm>
              <a:prstGeom prst="rect">
                <a:avLst/>
              </a:prstGeom>
              <a:blipFill rotWithShape="1">
                <a:blip r:embed="rId3"/>
                <a:stretch>
                  <a:fillRect l="-13" t="-39" r="27" b="-395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8371" y="2089519"/>
            <a:ext cx="7705919" cy="646331"/>
          </a:xfrm>
          <a:prstGeom prst="rect">
            <a:avLst/>
          </a:prstGeom>
          <a:noFill/>
        </p:spPr>
        <p:txBody>
          <a:bodyPr wrap="square" rtlCol="0">
            <a:spAutoFit/>
          </a:bodyPr>
          <a:lstStyle/>
          <a:p>
            <a:pPr algn="ct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多</a:t>
            </a: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分类问题中的标签</a:t>
            </a:r>
            <a:r>
              <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rPr>
              <a:t>数据与独热编码</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简单的线性回归案例</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a:stretch>
            <a:fillRect/>
          </a:stretch>
        </p:blipFill>
        <p:spPr>
          <a:xfrm>
            <a:off x="1449574" y="1047051"/>
            <a:ext cx="5537485" cy="3721291"/>
          </a:xfrm>
          <a:prstGeom prst="rect">
            <a:avLst/>
          </a:prstGeom>
        </p:spPr>
      </p:pic>
      <p:sp>
        <p:nvSpPr>
          <p:cNvPr id="8" name="矩形 7"/>
          <p:cNvSpPr/>
          <p:nvPr/>
        </p:nvSpPr>
        <p:spPr>
          <a:xfrm>
            <a:off x="5990632" y="3865616"/>
            <a:ext cx="1992853" cy="461665"/>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y = w*x + b</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260385" cy="461665"/>
          </a:xfrm>
          <a:prstGeom prst="rect">
            <a:avLst/>
          </a:prstGeom>
          <a:noFill/>
        </p:spPr>
        <p:txBody>
          <a:bodyPr wrap="square" rtlCol="0">
            <a:spAutoFit/>
          </a:bodyPr>
          <a:lstStyle/>
          <a:p>
            <a:r>
              <a:rPr lang="zh-CN" altLang="zh-CN" sz="2400" b="1" dirty="0" smtClean="0">
                <a:solidFill>
                  <a:schemeClr val="accent1"/>
                </a:solidFill>
                <a:latin typeface="黑体" panose="02010609060101010101" pitchFamily="49" charset="-122"/>
                <a:ea typeface="黑体" panose="02010609060101010101" pitchFamily="49" charset="-122"/>
              </a:rPr>
              <a:t>直接</a:t>
            </a:r>
            <a:r>
              <a:rPr lang="zh-CN" altLang="zh-CN" sz="2400" b="1" dirty="0">
                <a:solidFill>
                  <a:schemeClr val="accent1"/>
                </a:solidFill>
                <a:latin typeface="黑体" panose="02010609060101010101" pitchFamily="49" charset="-122"/>
                <a:ea typeface="黑体" panose="02010609060101010101" pitchFamily="49" charset="-122"/>
              </a:rPr>
              <a:t>采用数字做标签的</a:t>
            </a:r>
            <a:r>
              <a:rPr lang="zh-CN" altLang="zh-CN" sz="2400" b="1" dirty="0" smtClean="0">
                <a:solidFill>
                  <a:schemeClr val="accent1"/>
                </a:solidFill>
                <a:latin typeface="黑体" panose="02010609060101010101" pitchFamily="49" charset="-122"/>
                <a:ea typeface="黑体" panose="02010609060101010101" pitchFamily="49" charset="-122"/>
              </a:rPr>
              <a:t>问题</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483078" y="1091955"/>
            <a:ext cx="8032271" cy="646331"/>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机器学习</a:t>
            </a:r>
            <a:r>
              <a:rPr lang="zh-CN" altLang="en-US" dirty="0">
                <a:latin typeface="黑体" panose="02010609060101010101" pitchFamily="49" charset="-122"/>
                <a:ea typeface="黑体" panose="02010609060101010101" pitchFamily="49" charset="-122"/>
              </a:rPr>
              <a:t>算法中，特征之间距离的计算或相似度的常用计算方法都是基于欧式空间</a:t>
            </a:r>
            <a:r>
              <a:rPr lang="zh-CN" altLang="en-US" dirty="0" smtClean="0">
                <a:latin typeface="黑体" panose="02010609060101010101" pitchFamily="49" charset="-122"/>
                <a:ea typeface="黑体" panose="02010609060101010101" pitchFamily="49" charset="-122"/>
              </a:rPr>
              <a:t>的</a:t>
            </a:r>
            <a:endParaRPr lang="en-US" altLang="zh-CN" dirty="0">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nvGraphicFramePr>
        <p:xfrm>
          <a:off x="519381" y="3357769"/>
          <a:ext cx="7995966" cy="741680"/>
        </p:xfrm>
        <a:graphic>
          <a:graphicData uri="http://schemas.openxmlformats.org/drawingml/2006/table">
            <a:tbl>
              <a:tblPr firstRow="1" bandRow="1">
                <a:tableStyleId>{21E4AEA4-8DFA-4A89-87EB-49C32662AFE0}</a:tableStyleId>
              </a:tblPr>
              <a:tblGrid>
                <a:gridCol w="726906"/>
                <a:gridCol w="726906"/>
                <a:gridCol w="726906"/>
                <a:gridCol w="726906"/>
                <a:gridCol w="726906"/>
                <a:gridCol w="726906"/>
                <a:gridCol w="726906"/>
                <a:gridCol w="726906"/>
                <a:gridCol w="726906"/>
                <a:gridCol w="726906"/>
                <a:gridCol w="726906"/>
              </a:tblGrid>
              <a:tr h="370840">
                <a:tc>
                  <a:txBody>
                    <a:bodyPr/>
                    <a:lstStyle/>
                    <a:p>
                      <a:pPr algn="ctr"/>
                      <a:r>
                        <a:rPr lang="zh-CN" altLang="en-US" sz="1800" dirty="0"/>
                        <a:t>数字</a:t>
                      </a:r>
                      <a:endParaRPr lang="zh-CN" altLang="en-US" sz="1800" dirty="0"/>
                    </a:p>
                  </a:txBody>
                  <a:tcPr/>
                </a:tc>
                <a:tc>
                  <a:txBody>
                    <a:bodyPr/>
                    <a:lstStyle/>
                    <a:p>
                      <a:pPr algn="ctr"/>
                      <a:r>
                        <a:rPr lang="en-US" altLang="zh-CN" sz="1800" dirty="0"/>
                        <a:t>0</a:t>
                      </a:r>
                      <a:endParaRPr lang="zh-CN" altLang="en-US" sz="1800" dirty="0"/>
                    </a:p>
                  </a:txBody>
                  <a:tcPr/>
                </a:tc>
                <a:tc>
                  <a:txBody>
                    <a:bodyPr/>
                    <a:lstStyle/>
                    <a:p>
                      <a:pPr algn="ctr"/>
                      <a:r>
                        <a:rPr lang="en-US" altLang="zh-CN" sz="1800" dirty="0"/>
                        <a:t>1</a:t>
                      </a:r>
                      <a:endParaRPr lang="zh-CN" altLang="en-US" sz="1800" dirty="0"/>
                    </a:p>
                  </a:txBody>
                  <a:tcPr/>
                </a:tc>
                <a:tc>
                  <a:txBody>
                    <a:bodyPr/>
                    <a:lstStyle/>
                    <a:p>
                      <a:pPr algn="ctr"/>
                      <a:r>
                        <a:rPr lang="en-US" altLang="zh-CN" sz="1800" dirty="0"/>
                        <a:t>2</a:t>
                      </a:r>
                      <a:endParaRPr lang="zh-CN" altLang="en-US" sz="1800" dirty="0"/>
                    </a:p>
                  </a:txBody>
                  <a:tcPr/>
                </a:tc>
                <a:tc>
                  <a:txBody>
                    <a:bodyPr/>
                    <a:lstStyle/>
                    <a:p>
                      <a:pPr algn="ctr"/>
                      <a:r>
                        <a:rPr lang="en-US" altLang="zh-CN" sz="1800" dirty="0"/>
                        <a:t>3</a:t>
                      </a:r>
                      <a:endParaRPr lang="zh-CN" altLang="en-US" sz="1800" dirty="0"/>
                    </a:p>
                  </a:txBody>
                  <a:tcPr/>
                </a:tc>
                <a:tc>
                  <a:txBody>
                    <a:bodyPr/>
                    <a:lstStyle/>
                    <a:p>
                      <a:pPr algn="ctr"/>
                      <a:r>
                        <a:rPr lang="en-US" altLang="zh-CN" sz="1800" dirty="0"/>
                        <a:t>4</a:t>
                      </a:r>
                      <a:endParaRPr lang="zh-CN" altLang="en-US" sz="1800" dirty="0"/>
                    </a:p>
                  </a:txBody>
                  <a:tcPr/>
                </a:tc>
                <a:tc>
                  <a:txBody>
                    <a:bodyPr/>
                    <a:lstStyle/>
                    <a:p>
                      <a:pPr algn="ctr"/>
                      <a:r>
                        <a:rPr lang="en-US" altLang="zh-CN" sz="1800" dirty="0"/>
                        <a:t>5</a:t>
                      </a:r>
                      <a:endParaRPr lang="zh-CN" altLang="en-US" sz="1800" dirty="0"/>
                    </a:p>
                  </a:txBody>
                  <a:tcPr/>
                </a:tc>
                <a:tc>
                  <a:txBody>
                    <a:bodyPr/>
                    <a:lstStyle/>
                    <a:p>
                      <a:pPr algn="ctr"/>
                      <a:r>
                        <a:rPr lang="en-US" altLang="zh-CN" sz="1800" dirty="0"/>
                        <a:t>6</a:t>
                      </a:r>
                      <a:endParaRPr lang="zh-CN" altLang="en-US" sz="1800" dirty="0"/>
                    </a:p>
                  </a:txBody>
                  <a:tcPr/>
                </a:tc>
                <a:tc>
                  <a:txBody>
                    <a:bodyPr/>
                    <a:lstStyle/>
                    <a:p>
                      <a:pPr algn="ctr"/>
                      <a:r>
                        <a:rPr lang="en-US" altLang="zh-CN" sz="1800" dirty="0"/>
                        <a:t>7</a:t>
                      </a:r>
                      <a:endParaRPr lang="zh-CN" altLang="en-US" sz="1800" dirty="0"/>
                    </a:p>
                  </a:txBody>
                  <a:tcPr/>
                </a:tc>
                <a:tc>
                  <a:txBody>
                    <a:bodyPr/>
                    <a:lstStyle/>
                    <a:p>
                      <a:pPr algn="ctr"/>
                      <a:r>
                        <a:rPr lang="en-US" altLang="zh-CN" sz="1800" dirty="0"/>
                        <a:t>8</a:t>
                      </a:r>
                      <a:endParaRPr lang="zh-CN" altLang="en-US" sz="1800" dirty="0"/>
                    </a:p>
                  </a:txBody>
                  <a:tcPr/>
                </a:tc>
                <a:tc>
                  <a:txBody>
                    <a:bodyPr/>
                    <a:lstStyle/>
                    <a:p>
                      <a:pPr algn="ctr"/>
                      <a:r>
                        <a:rPr lang="en-US" altLang="zh-CN" sz="1800" dirty="0"/>
                        <a:t>9</a:t>
                      </a:r>
                      <a:endParaRPr lang="zh-CN" altLang="en-US" sz="1800" dirty="0"/>
                    </a:p>
                  </a:txBody>
                  <a:tcPr/>
                </a:tc>
              </a:tr>
              <a:tr h="370840">
                <a:tc>
                  <a:txBody>
                    <a:bodyPr/>
                    <a:lstStyle/>
                    <a:p>
                      <a:pPr algn="ctr"/>
                      <a:r>
                        <a:rPr lang="zh-CN" altLang="en-US" sz="1800" dirty="0"/>
                        <a:t>编码</a:t>
                      </a:r>
                      <a:endParaRPr lang="zh-CN" altLang="en-US" sz="1800" dirty="0"/>
                    </a:p>
                  </a:txBody>
                  <a:tcPr/>
                </a:tc>
                <a:tc>
                  <a:txBody>
                    <a:bodyPr/>
                    <a:lstStyle/>
                    <a:p>
                      <a:pPr algn="ctr"/>
                      <a:r>
                        <a:rPr lang="en-US" altLang="zh-CN" sz="1800" dirty="0"/>
                        <a:t>0</a:t>
                      </a:r>
                      <a:endParaRPr lang="zh-CN" altLang="en-US" sz="1800" dirty="0"/>
                    </a:p>
                  </a:txBody>
                  <a:tcPr/>
                </a:tc>
                <a:tc>
                  <a:txBody>
                    <a:bodyPr/>
                    <a:lstStyle/>
                    <a:p>
                      <a:pPr algn="ctr"/>
                      <a:r>
                        <a:rPr lang="en-US" altLang="zh-CN" sz="1800" dirty="0"/>
                        <a:t>1</a:t>
                      </a:r>
                      <a:endParaRPr lang="zh-CN" altLang="en-US" sz="1800" dirty="0"/>
                    </a:p>
                  </a:txBody>
                  <a:tcPr/>
                </a:tc>
                <a:tc>
                  <a:txBody>
                    <a:bodyPr/>
                    <a:lstStyle/>
                    <a:p>
                      <a:pPr algn="ctr"/>
                      <a:r>
                        <a:rPr lang="en-US" altLang="zh-CN" sz="1800" dirty="0"/>
                        <a:t>2</a:t>
                      </a:r>
                      <a:endParaRPr lang="zh-CN" altLang="en-US" sz="1800" dirty="0"/>
                    </a:p>
                  </a:txBody>
                  <a:tcPr/>
                </a:tc>
                <a:tc>
                  <a:txBody>
                    <a:bodyPr/>
                    <a:lstStyle/>
                    <a:p>
                      <a:pPr algn="ctr"/>
                      <a:r>
                        <a:rPr lang="en-US" altLang="zh-CN" sz="1800" dirty="0"/>
                        <a:t>3</a:t>
                      </a:r>
                      <a:endParaRPr lang="zh-CN" altLang="en-US" sz="1800" dirty="0"/>
                    </a:p>
                  </a:txBody>
                  <a:tcPr/>
                </a:tc>
                <a:tc>
                  <a:txBody>
                    <a:bodyPr/>
                    <a:lstStyle/>
                    <a:p>
                      <a:pPr algn="ctr"/>
                      <a:r>
                        <a:rPr lang="en-US" altLang="zh-CN" sz="1800" dirty="0"/>
                        <a:t>4</a:t>
                      </a:r>
                      <a:endParaRPr lang="zh-CN" altLang="en-US" sz="1800" dirty="0"/>
                    </a:p>
                  </a:txBody>
                  <a:tcPr/>
                </a:tc>
                <a:tc>
                  <a:txBody>
                    <a:bodyPr/>
                    <a:lstStyle/>
                    <a:p>
                      <a:pPr algn="ctr"/>
                      <a:r>
                        <a:rPr lang="en-US" altLang="zh-CN" sz="1800" dirty="0"/>
                        <a:t>5</a:t>
                      </a:r>
                      <a:endParaRPr lang="zh-CN" altLang="en-US" sz="1800" dirty="0"/>
                    </a:p>
                  </a:txBody>
                  <a:tcPr/>
                </a:tc>
                <a:tc>
                  <a:txBody>
                    <a:bodyPr/>
                    <a:lstStyle/>
                    <a:p>
                      <a:pPr algn="ctr"/>
                      <a:r>
                        <a:rPr lang="en-US" altLang="zh-CN" sz="1800" dirty="0"/>
                        <a:t>6</a:t>
                      </a:r>
                      <a:endParaRPr lang="zh-CN" altLang="en-US" sz="1800" dirty="0"/>
                    </a:p>
                  </a:txBody>
                  <a:tcPr/>
                </a:tc>
                <a:tc>
                  <a:txBody>
                    <a:bodyPr/>
                    <a:lstStyle/>
                    <a:p>
                      <a:pPr algn="ctr"/>
                      <a:r>
                        <a:rPr lang="en-US" altLang="zh-CN" sz="1800" dirty="0"/>
                        <a:t>7</a:t>
                      </a:r>
                      <a:endParaRPr lang="zh-CN" altLang="en-US" sz="1800" dirty="0"/>
                    </a:p>
                  </a:txBody>
                  <a:tcPr/>
                </a:tc>
                <a:tc>
                  <a:txBody>
                    <a:bodyPr/>
                    <a:lstStyle/>
                    <a:p>
                      <a:pPr algn="ctr"/>
                      <a:r>
                        <a:rPr lang="en-US" altLang="zh-CN" sz="1800" dirty="0"/>
                        <a:t>8</a:t>
                      </a:r>
                      <a:endParaRPr lang="zh-CN" altLang="en-US" sz="1800" dirty="0"/>
                    </a:p>
                  </a:txBody>
                  <a:tcPr/>
                </a:tc>
                <a:tc>
                  <a:txBody>
                    <a:bodyPr/>
                    <a:lstStyle/>
                    <a:p>
                      <a:pPr algn="ctr"/>
                      <a:r>
                        <a:rPr lang="en-US" altLang="zh-CN" sz="1800" dirty="0"/>
                        <a:t>9</a:t>
                      </a:r>
                      <a:endParaRPr lang="zh-CN" altLang="en-US" sz="1800" dirty="0"/>
                    </a:p>
                  </a:txBody>
                  <a:tcPr/>
                </a:tc>
              </a:tr>
            </a:tbl>
          </a:graphicData>
        </a:graphic>
      </p:graphicFrame>
      <p:sp>
        <p:nvSpPr>
          <p:cNvPr id="12" name="文本框 11"/>
          <p:cNvSpPr txBox="1"/>
          <p:nvPr/>
        </p:nvSpPr>
        <p:spPr>
          <a:xfrm>
            <a:off x="4499213" y="2296563"/>
            <a:ext cx="3851157" cy="41819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indent="360045">
              <a:lnSpc>
                <a:spcPct val="150000"/>
              </a:lnSpc>
            </a:pPr>
            <a:r>
              <a:rPr lang="zh-CN" altLang="en-US" sz="1600" b="1" dirty="0">
                <a:latin typeface="黑体" panose="02010609060101010101" pitchFamily="49" charset="-122"/>
                <a:ea typeface="黑体" panose="02010609060101010101" pitchFamily="49" charset="-122"/>
              </a:rPr>
              <a:t>能说 </a:t>
            </a:r>
            <a:r>
              <a:rPr lang="en-US" altLang="zh-CN" sz="1600" b="1" dirty="0">
                <a:latin typeface="黑体" panose="02010609060101010101" pitchFamily="49" charset="-122"/>
                <a:ea typeface="黑体" panose="02010609060101010101" pitchFamily="49" charset="-122"/>
              </a:rPr>
              <a:t>1 </a:t>
            </a:r>
            <a:r>
              <a:rPr lang="zh-CN" altLang="en-US" sz="1600" b="1" dirty="0">
                <a:latin typeface="黑体" panose="02010609060101010101" pitchFamily="49" charset="-122"/>
                <a:ea typeface="黑体" panose="02010609060101010101" pitchFamily="49" charset="-122"/>
              </a:rPr>
              <a:t>比 </a:t>
            </a:r>
            <a:r>
              <a:rPr lang="en-US" altLang="zh-CN" sz="1600" b="1" dirty="0">
                <a:latin typeface="黑体" panose="02010609060101010101" pitchFamily="49" charset="-122"/>
                <a:ea typeface="黑体" panose="02010609060101010101" pitchFamily="49" charset="-122"/>
              </a:rPr>
              <a:t>8 </a:t>
            </a:r>
            <a:r>
              <a:rPr lang="zh-CN" altLang="en-US" sz="1600" b="1" dirty="0">
                <a:latin typeface="黑体" panose="02010609060101010101" pitchFamily="49" charset="-122"/>
                <a:ea typeface="黑体" panose="02010609060101010101" pitchFamily="49" charset="-122"/>
              </a:rPr>
              <a:t>更相似于 </a:t>
            </a:r>
            <a:r>
              <a:rPr lang="en-US" altLang="zh-CN" sz="1600" b="1" dirty="0">
                <a:latin typeface="黑体" panose="02010609060101010101" pitchFamily="49" charset="-122"/>
                <a:ea typeface="黑体" panose="02010609060101010101" pitchFamily="49" charset="-122"/>
              </a:rPr>
              <a:t>3 </a:t>
            </a:r>
            <a:r>
              <a:rPr lang="zh-CN" altLang="en-US" sz="1600" b="1" dirty="0">
                <a:latin typeface="黑体" panose="02010609060101010101" pitchFamily="49" charset="-122"/>
                <a:ea typeface="黑体" panose="02010609060101010101" pitchFamily="49" charset="-122"/>
              </a:rPr>
              <a:t>吗？</a:t>
            </a:r>
            <a:endParaRPr lang="en-US" altLang="zh-CN" sz="1600" b="1"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为什么要采用</a:t>
            </a:r>
            <a:r>
              <a:rPr lang="en-US" altLang="zh-CN" sz="2400" b="1" dirty="0">
                <a:solidFill>
                  <a:schemeClr val="accent1"/>
                </a:solidFill>
                <a:latin typeface="黑体" panose="02010609060101010101" pitchFamily="49" charset="-122"/>
                <a:ea typeface="黑体" panose="02010609060101010101" pitchFamily="49" charset="-122"/>
              </a:rPr>
              <a:t>one hot</a:t>
            </a:r>
            <a:r>
              <a:rPr lang="zh-CN" altLang="en-US" sz="2400" b="1" dirty="0">
                <a:solidFill>
                  <a:schemeClr val="accent1"/>
                </a:solidFill>
                <a:latin typeface="黑体" panose="02010609060101010101" pitchFamily="49" charset="-122"/>
                <a:ea typeface="黑体" panose="02010609060101010101" pitchFamily="49" charset="-122"/>
              </a:rPr>
              <a:t>编码</a:t>
            </a:r>
            <a:endParaRPr lang="en-US" altLang="zh-CN"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483078" y="1091955"/>
            <a:ext cx="8032271" cy="2031325"/>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将离散特征的取值扩展到了欧式空间，离散特征的某个取值就对应欧式空间的某个点</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 </a:t>
            </a:r>
            <a:r>
              <a:rPr lang="zh-CN" altLang="en-US" dirty="0">
                <a:latin typeface="黑体" panose="02010609060101010101" pitchFamily="49" charset="-122"/>
                <a:ea typeface="黑体" panose="02010609060101010101" pitchFamily="49" charset="-122"/>
              </a:rPr>
              <a:t>机器学习算法中，特征之间距离的计算或相似度的常用计算方法都是基于欧式空间的</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 </a:t>
            </a:r>
            <a:r>
              <a:rPr lang="zh-CN" altLang="en-US" dirty="0">
                <a:latin typeface="黑体" panose="02010609060101010101" pitchFamily="49" charset="-122"/>
                <a:ea typeface="黑体" panose="02010609060101010101" pitchFamily="49" charset="-122"/>
              </a:rPr>
              <a:t>将离散型特征使用</a:t>
            </a:r>
            <a:r>
              <a:rPr lang="en-US" altLang="zh-CN" dirty="0">
                <a:latin typeface="黑体" panose="02010609060101010101" pitchFamily="49" charset="-122"/>
                <a:ea typeface="黑体" panose="02010609060101010101" pitchFamily="49" charset="-122"/>
              </a:rPr>
              <a:t>one-hot</a:t>
            </a:r>
            <a:r>
              <a:rPr lang="zh-CN" altLang="en-US" dirty="0">
                <a:latin typeface="黑体" panose="02010609060101010101" pitchFamily="49" charset="-122"/>
                <a:ea typeface="黑体" panose="02010609060101010101" pitchFamily="49" charset="-122"/>
              </a:rPr>
              <a:t>编码，会让特征之间的距离计算更加合理</a:t>
            </a:r>
            <a:endParaRPr lang="en-US" altLang="zh-CN" dirty="0">
              <a:latin typeface="黑体" panose="02010609060101010101" pitchFamily="49" charset="-122"/>
              <a:ea typeface="黑体" panose="02010609060101010101" pitchFamily="49" charset="-122"/>
            </a:endParaRPr>
          </a:p>
        </p:txBody>
      </p:sp>
      <p:graphicFrame>
        <p:nvGraphicFramePr>
          <p:cNvPr id="5" name="表格 4"/>
          <p:cNvGraphicFramePr>
            <a:graphicFrameLocks noGrp="1"/>
          </p:cNvGraphicFramePr>
          <p:nvPr/>
        </p:nvGraphicFramePr>
        <p:xfrm>
          <a:off x="519381" y="3357769"/>
          <a:ext cx="7995966" cy="741680"/>
        </p:xfrm>
        <a:graphic>
          <a:graphicData uri="http://schemas.openxmlformats.org/drawingml/2006/table">
            <a:tbl>
              <a:tblPr firstRow="1" bandRow="1">
                <a:tableStyleId>{21E4AEA4-8DFA-4A89-87EB-49C32662AFE0}</a:tableStyleId>
              </a:tblPr>
              <a:tblGrid>
                <a:gridCol w="726906"/>
                <a:gridCol w="726906"/>
                <a:gridCol w="726906"/>
                <a:gridCol w="726906"/>
                <a:gridCol w="726906"/>
                <a:gridCol w="726906"/>
                <a:gridCol w="726906"/>
                <a:gridCol w="726906"/>
                <a:gridCol w="726906"/>
                <a:gridCol w="726906"/>
                <a:gridCol w="726906"/>
              </a:tblGrid>
              <a:tr h="370840">
                <a:tc>
                  <a:txBody>
                    <a:bodyPr/>
                    <a:lstStyle/>
                    <a:p>
                      <a:pPr algn="ctr"/>
                      <a:r>
                        <a:rPr lang="zh-CN" altLang="en-US" sz="1800" dirty="0"/>
                        <a:t>数字</a:t>
                      </a:r>
                      <a:endParaRPr lang="zh-CN" altLang="en-US" sz="1800" dirty="0"/>
                    </a:p>
                  </a:txBody>
                  <a:tcPr/>
                </a:tc>
                <a:tc>
                  <a:txBody>
                    <a:bodyPr/>
                    <a:lstStyle/>
                    <a:p>
                      <a:pPr algn="ctr"/>
                      <a:r>
                        <a:rPr lang="en-US" altLang="zh-CN" sz="1800" dirty="0"/>
                        <a:t>0</a:t>
                      </a:r>
                      <a:endParaRPr lang="zh-CN" altLang="en-US" sz="1800" dirty="0"/>
                    </a:p>
                  </a:txBody>
                  <a:tcPr/>
                </a:tc>
                <a:tc>
                  <a:txBody>
                    <a:bodyPr/>
                    <a:lstStyle/>
                    <a:p>
                      <a:pPr algn="ctr"/>
                      <a:r>
                        <a:rPr lang="en-US" altLang="zh-CN" sz="1800" dirty="0"/>
                        <a:t>1</a:t>
                      </a:r>
                      <a:endParaRPr lang="zh-CN" altLang="en-US" sz="1800" dirty="0"/>
                    </a:p>
                  </a:txBody>
                  <a:tcPr/>
                </a:tc>
                <a:tc>
                  <a:txBody>
                    <a:bodyPr/>
                    <a:lstStyle/>
                    <a:p>
                      <a:pPr algn="ctr"/>
                      <a:r>
                        <a:rPr lang="en-US" altLang="zh-CN" sz="1800" dirty="0"/>
                        <a:t>2</a:t>
                      </a:r>
                      <a:endParaRPr lang="zh-CN" altLang="en-US" sz="1800" dirty="0"/>
                    </a:p>
                  </a:txBody>
                  <a:tcPr/>
                </a:tc>
                <a:tc>
                  <a:txBody>
                    <a:bodyPr/>
                    <a:lstStyle/>
                    <a:p>
                      <a:pPr algn="ctr"/>
                      <a:r>
                        <a:rPr lang="en-US" altLang="zh-CN" sz="1800" dirty="0"/>
                        <a:t>3</a:t>
                      </a:r>
                      <a:endParaRPr lang="zh-CN" altLang="en-US" sz="1800" dirty="0"/>
                    </a:p>
                  </a:txBody>
                  <a:tcPr/>
                </a:tc>
                <a:tc>
                  <a:txBody>
                    <a:bodyPr/>
                    <a:lstStyle/>
                    <a:p>
                      <a:pPr algn="ctr"/>
                      <a:r>
                        <a:rPr lang="en-US" altLang="zh-CN" sz="1800" dirty="0"/>
                        <a:t>4</a:t>
                      </a:r>
                      <a:endParaRPr lang="zh-CN" altLang="en-US" sz="1800" dirty="0"/>
                    </a:p>
                  </a:txBody>
                  <a:tcPr/>
                </a:tc>
                <a:tc>
                  <a:txBody>
                    <a:bodyPr/>
                    <a:lstStyle/>
                    <a:p>
                      <a:pPr algn="ctr"/>
                      <a:r>
                        <a:rPr lang="en-US" altLang="zh-CN" sz="1800" dirty="0"/>
                        <a:t>5</a:t>
                      </a:r>
                      <a:endParaRPr lang="zh-CN" altLang="en-US" sz="1800" dirty="0"/>
                    </a:p>
                  </a:txBody>
                  <a:tcPr/>
                </a:tc>
                <a:tc>
                  <a:txBody>
                    <a:bodyPr/>
                    <a:lstStyle/>
                    <a:p>
                      <a:pPr algn="ctr"/>
                      <a:r>
                        <a:rPr lang="en-US" altLang="zh-CN" sz="1800" dirty="0"/>
                        <a:t>6</a:t>
                      </a:r>
                      <a:endParaRPr lang="zh-CN" altLang="en-US" sz="1800" dirty="0"/>
                    </a:p>
                  </a:txBody>
                  <a:tcPr/>
                </a:tc>
                <a:tc>
                  <a:txBody>
                    <a:bodyPr/>
                    <a:lstStyle/>
                    <a:p>
                      <a:pPr algn="ctr"/>
                      <a:r>
                        <a:rPr lang="en-US" altLang="zh-CN" sz="1800" dirty="0"/>
                        <a:t>7</a:t>
                      </a:r>
                      <a:endParaRPr lang="zh-CN" altLang="en-US" sz="1800" dirty="0"/>
                    </a:p>
                  </a:txBody>
                  <a:tcPr/>
                </a:tc>
                <a:tc>
                  <a:txBody>
                    <a:bodyPr/>
                    <a:lstStyle/>
                    <a:p>
                      <a:pPr algn="ctr"/>
                      <a:r>
                        <a:rPr lang="en-US" altLang="zh-CN" sz="1800" dirty="0"/>
                        <a:t>8</a:t>
                      </a:r>
                      <a:endParaRPr lang="zh-CN" altLang="en-US" sz="1800" dirty="0"/>
                    </a:p>
                  </a:txBody>
                  <a:tcPr/>
                </a:tc>
                <a:tc>
                  <a:txBody>
                    <a:bodyPr/>
                    <a:lstStyle/>
                    <a:p>
                      <a:pPr algn="ctr"/>
                      <a:r>
                        <a:rPr lang="en-US" altLang="zh-CN" sz="1800" dirty="0"/>
                        <a:t>9</a:t>
                      </a:r>
                      <a:endParaRPr lang="zh-CN" altLang="en-US" sz="1800" dirty="0"/>
                    </a:p>
                  </a:txBody>
                  <a:tcPr/>
                </a:tc>
              </a:tr>
              <a:tr h="370840">
                <a:tc>
                  <a:txBody>
                    <a:bodyPr/>
                    <a:lstStyle/>
                    <a:p>
                      <a:pPr algn="ctr"/>
                      <a:r>
                        <a:rPr lang="zh-CN" altLang="en-US" sz="1800" dirty="0"/>
                        <a:t>编码</a:t>
                      </a:r>
                      <a:endParaRPr lang="zh-CN" altLang="en-US" sz="1800" dirty="0"/>
                    </a:p>
                  </a:txBody>
                  <a:tcPr/>
                </a:tc>
                <a:tc>
                  <a:txBody>
                    <a:bodyPr/>
                    <a:lstStyle/>
                    <a:p>
                      <a:pPr algn="ctr"/>
                      <a:r>
                        <a:rPr lang="en-US" altLang="zh-CN" sz="1800" dirty="0"/>
                        <a:t>0</a:t>
                      </a:r>
                      <a:endParaRPr lang="zh-CN" altLang="en-US" sz="1800" dirty="0"/>
                    </a:p>
                  </a:txBody>
                  <a:tcPr/>
                </a:tc>
                <a:tc>
                  <a:txBody>
                    <a:bodyPr/>
                    <a:lstStyle/>
                    <a:p>
                      <a:pPr algn="ctr"/>
                      <a:r>
                        <a:rPr lang="en-US" altLang="zh-CN" sz="1800" dirty="0"/>
                        <a:t>1</a:t>
                      </a:r>
                      <a:endParaRPr lang="zh-CN" altLang="en-US" sz="1800" dirty="0"/>
                    </a:p>
                  </a:txBody>
                  <a:tcPr/>
                </a:tc>
                <a:tc>
                  <a:txBody>
                    <a:bodyPr/>
                    <a:lstStyle/>
                    <a:p>
                      <a:pPr algn="ctr"/>
                      <a:r>
                        <a:rPr lang="en-US" altLang="zh-CN" sz="1800" dirty="0"/>
                        <a:t>2</a:t>
                      </a:r>
                      <a:endParaRPr lang="zh-CN" altLang="en-US" sz="1800" dirty="0"/>
                    </a:p>
                  </a:txBody>
                  <a:tcPr/>
                </a:tc>
                <a:tc>
                  <a:txBody>
                    <a:bodyPr/>
                    <a:lstStyle/>
                    <a:p>
                      <a:pPr algn="ctr"/>
                      <a:r>
                        <a:rPr lang="en-US" altLang="zh-CN" sz="1800" dirty="0"/>
                        <a:t>3</a:t>
                      </a:r>
                      <a:endParaRPr lang="zh-CN" altLang="en-US" sz="1800" dirty="0"/>
                    </a:p>
                  </a:txBody>
                  <a:tcPr/>
                </a:tc>
                <a:tc>
                  <a:txBody>
                    <a:bodyPr/>
                    <a:lstStyle/>
                    <a:p>
                      <a:pPr algn="ctr"/>
                      <a:r>
                        <a:rPr lang="en-US" altLang="zh-CN" sz="1800" dirty="0"/>
                        <a:t>4</a:t>
                      </a:r>
                      <a:endParaRPr lang="zh-CN" altLang="en-US" sz="1800" dirty="0"/>
                    </a:p>
                  </a:txBody>
                  <a:tcPr/>
                </a:tc>
                <a:tc>
                  <a:txBody>
                    <a:bodyPr/>
                    <a:lstStyle/>
                    <a:p>
                      <a:pPr algn="ctr"/>
                      <a:r>
                        <a:rPr lang="en-US" altLang="zh-CN" sz="1800" dirty="0"/>
                        <a:t>5</a:t>
                      </a:r>
                      <a:endParaRPr lang="zh-CN" altLang="en-US" sz="1800" dirty="0"/>
                    </a:p>
                  </a:txBody>
                  <a:tcPr/>
                </a:tc>
                <a:tc>
                  <a:txBody>
                    <a:bodyPr/>
                    <a:lstStyle/>
                    <a:p>
                      <a:pPr algn="ctr"/>
                      <a:r>
                        <a:rPr lang="en-US" altLang="zh-CN" sz="1800" dirty="0"/>
                        <a:t>6</a:t>
                      </a:r>
                      <a:endParaRPr lang="zh-CN" altLang="en-US" sz="1800" dirty="0"/>
                    </a:p>
                  </a:txBody>
                  <a:tcPr/>
                </a:tc>
                <a:tc>
                  <a:txBody>
                    <a:bodyPr/>
                    <a:lstStyle/>
                    <a:p>
                      <a:pPr algn="ctr"/>
                      <a:r>
                        <a:rPr lang="en-US" altLang="zh-CN" sz="1800" dirty="0"/>
                        <a:t>7</a:t>
                      </a:r>
                      <a:endParaRPr lang="zh-CN" altLang="en-US" sz="1800" dirty="0"/>
                    </a:p>
                  </a:txBody>
                  <a:tcPr/>
                </a:tc>
                <a:tc>
                  <a:txBody>
                    <a:bodyPr/>
                    <a:lstStyle/>
                    <a:p>
                      <a:pPr algn="ctr"/>
                      <a:r>
                        <a:rPr lang="en-US" altLang="zh-CN" sz="1800" dirty="0"/>
                        <a:t>8</a:t>
                      </a:r>
                      <a:endParaRPr lang="zh-CN" altLang="en-US" sz="1800" dirty="0"/>
                    </a:p>
                  </a:txBody>
                  <a:tcPr/>
                </a:tc>
                <a:tc>
                  <a:txBody>
                    <a:bodyPr/>
                    <a:lstStyle/>
                    <a:p>
                      <a:pPr algn="ctr"/>
                      <a:r>
                        <a:rPr lang="en-US" altLang="zh-CN" sz="1800" dirty="0"/>
                        <a:t>9</a:t>
                      </a:r>
                      <a:endParaRPr lang="zh-CN" altLang="en-US" sz="1800" dirty="0"/>
                    </a:p>
                  </a:txBody>
                  <a:tcPr/>
                </a:tc>
              </a:tr>
            </a:tbl>
          </a:graphicData>
        </a:graphic>
      </p:graphicFrame>
      <p:pic>
        <p:nvPicPr>
          <p:cNvPr id="6" name="图片 5"/>
          <p:cNvPicPr>
            <a:picLocks noChangeAspect="1"/>
          </p:cNvPicPr>
          <p:nvPr/>
        </p:nvPicPr>
        <p:blipFill>
          <a:blip r:embed="rId1"/>
          <a:stretch>
            <a:fillRect/>
          </a:stretch>
        </p:blipFill>
        <p:spPr>
          <a:xfrm>
            <a:off x="1036276" y="4515472"/>
            <a:ext cx="6638943" cy="389966"/>
          </a:xfrm>
          <a:prstGeom prst="rect">
            <a:avLst/>
          </a:prstGeom>
        </p:spPr>
      </p:pic>
      <p:sp>
        <p:nvSpPr>
          <p:cNvPr id="7" name="箭头: 下 6"/>
          <p:cNvSpPr/>
          <p:nvPr/>
        </p:nvSpPr>
        <p:spPr>
          <a:xfrm>
            <a:off x="3717984" y="4135040"/>
            <a:ext cx="129396" cy="343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a:xfrm>
            <a:off x="6457950" y="4768342"/>
            <a:ext cx="2057400" cy="273906"/>
          </a:xfrm>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4482005"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独热编码 </a:t>
            </a:r>
            <a:r>
              <a:rPr lang="en-US" altLang="zh-CN" sz="2400" b="1" dirty="0">
                <a:solidFill>
                  <a:schemeClr val="accent1"/>
                </a:solidFill>
                <a:latin typeface="黑体" panose="02010609060101010101" pitchFamily="49" charset="-122"/>
                <a:ea typeface="黑体" panose="02010609060101010101" pitchFamily="49" charset="-122"/>
              </a:rPr>
              <a:t>(one hot encoding)</a:t>
            </a:r>
            <a:endParaRPr lang="en-US" altLang="zh-CN" sz="2400" b="1" dirty="0">
              <a:solidFill>
                <a:schemeClr val="accent1"/>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571141" y="3762325"/>
            <a:ext cx="6131163" cy="1006017"/>
          </a:xfrm>
          <a:prstGeom prst="rect">
            <a:avLst/>
          </a:prstGeom>
        </p:spPr>
      </p:pic>
      <p:sp>
        <p:nvSpPr>
          <p:cNvPr id="4" name="矩形 3"/>
          <p:cNvSpPr/>
          <p:nvPr/>
        </p:nvSpPr>
        <p:spPr>
          <a:xfrm>
            <a:off x="483078" y="1091955"/>
            <a:ext cx="8032271" cy="2585323"/>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一种</a:t>
            </a:r>
            <a:r>
              <a:rPr lang="zh-CN" altLang="en-US" dirty="0">
                <a:solidFill>
                  <a:srgbClr val="FF0000"/>
                </a:solidFill>
                <a:latin typeface="黑体" panose="02010609060101010101" pitchFamily="49" charset="-122"/>
                <a:ea typeface="黑体" panose="02010609060101010101" pitchFamily="49" charset="-122"/>
              </a:rPr>
              <a:t>稀疏向量</a:t>
            </a:r>
            <a:r>
              <a:rPr lang="zh-CN" altLang="en-US" dirty="0">
                <a:latin typeface="黑体" panose="02010609060101010101" pitchFamily="49" charset="-122"/>
                <a:ea typeface="黑体" panose="02010609060101010101" pitchFamily="49" charset="-122"/>
              </a:rPr>
              <a:t>，其中：</a:t>
            </a:r>
            <a:endParaRPr lang="zh-CN" altLang="en-US" dirty="0">
              <a:latin typeface="黑体" panose="02010609060101010101" pitchFamily="49" charset="-122"/>
              <a:ea typeface="黑体" panose="02010609060101010101" pitchFamily="49" charset="-122"/>
            </a:endParaRPr>
          </a:p>
          <a:p>
            <a:pPr lvl="1"/>
            <a:r>
              <a:rPr lang="zh-CN" altLang="en-US" dirty="0">
                <a:solidFill>
                  <a:srgbClr val="C00000"/>
                </a:solidFill>
                <a:latin typeface="黑体" panose="02010609060101010101" pitchFamily="49" charset="-122"/>
                <a:ea typeface="黑体" panose="02010609060101010101" pitchFamily="49" charset="-122"/>
              </a:rPr>
              <a:t>一个元素设为 </a:t>
            </a:r>
            <a:r>
              <a:rPr lang="en-US" altLang="zh-CN" dirty="0">
                <a:solidFill>
                  <a:srgbClr val="C00000"/>
                </a:solidFill>
                <a:latin typeface="黑体" panose="02010609060101010101" pitchFamily="49" charset="-122"/>
                <a:ea typeface="黑体" panose="02010609060101010101" pitchFamily="49" charset="-122"/>
              </a:rPr>
              <a:t>1</a:t>
            </a:r>
            <a:endParaRPr lang="zh-CN" altLang="en-US" dirty="0">
              <a:solidFill>
                <a:srgbClr val="C00000"/>
              </a:solidFill>
              <a:latin typeface="黑体" panose="02010609060101010101" pitchFamily="49" charset="-122"/>
              <a:ea typeface="黑体" panose="02010609060101010101" pitchFamily="49" charset="-122"/>
            </a:endParaRPr>
          </a:p>
          <a:p>
            <a:pPr lvl="1"/>
            <a:r>
              <a:rPr lang="zh-CN" altLang="en-US" dirty="0">
                <a:solidFill>
                  <a:srgbClr val="C00000"/>
                </a:solidFill>
                <a:latin typeface="黑体" panose="02010609060101010101" pitchFamily="49" charset="-122"/>
                <a:ea typeface="黑体" panose="02010609060101010101" pitchFamily="49" charset="-122"/>
              </a:rPr>
              <a:t>所有其他元素均设为 </a:t>
            </a:r>
            <a:r>
              <a:rPr lang="en-US" altLang="zh-CN" dirty="0">
                <a:solidFill>
                  <a:srgbClr val="C00000"/>
                </a:solidFill>
                <a:latin typeface="黑体" panose="02010609060101010101" pitchFamily="49" charset="-122"/>
                <a:ea typeface="黑体" panose="02010609060101010101" pitchFamily="49" charset="-122"/>
              </a:rPr>
              <a:t>0</a:t>
            </a:r>
            <a:endParaRPr lang="zh-CN" altLang="en-US" dirty="0">
              <a:solidFill>
                <a:srgbClr val="C00000"/>
              </a:solidFill>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独热编码常用于表示拥有</a:t>
            </a:r>
            <a:r>
              <a:rPr lang="zh-CN" altLang="en-US" dirty="0">
                <a:solidFill>
                  <a:srgbClr val="C00000"/>
                </a:solidFill>
                <a:latin typeface="黑体" panose="02010609060101010101" pitchFamily="49" charset="-122"/>
                <a:ea typeface="黑体" panose="02010609060101010101" pitchFamily="49" charset="-122"/>
              </a:rPr>
              <a:t>有限个可能值</a:t>
            </a:r>
            <a:r>
              <a:rPr lang="zh-CN" altLang="en-US" dirty="0">
                <a:latin typeface="黑体" panose="02010609060101010101" pitchFamily="49" charset="-122"/>
                <a:ea typeface="黑体" panose="02010609060101010101" pitchFamily="49" charset="-122"/>
              </a:rPr>
              <a:t>的字符串或标识符</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solidFill>
                  <a:srgbClr val="3366FF"/>
                </a:solidFill>
                <a:latin typeface="黑体" panose="02010609060101010101" pitchFamily="49" charset="-122"/>
                <a:ea typeface="黑体" panose="02010609060101010101" pitchFamily="49" charset="-122"/>
              </a:rPr>
              <a:t>例如：</a:t>
            </a:r>
            <a:r>
              <a:rPr lang="zh-CN" altLang="en-US" dirty="0">
                <a:latin typeface="黑体" panose="02010609060101010101" pitchFamily="49" charset="-122"/>
                <a:ea typeface="黑体" panose="02010609060101010101" pitchFamily="49" charset="-122"/>
              </a:rPr>
              <a:t>假设某个植物学数据集记录了 </a:t>
            </a:r>
            <a:r>
              <a:rPr lang="en-US" altLang="zh-CN" dirty="0">
                <a:latin typeface="黑体" panose="02010609060101010101" pitchFamily="49" charset="-122"/>
                <a:ea typeface="黑体" panose="02010609060101010101" pitchFamily="49" charset="-122"/>
              </a:rPr>
              <a:t>15000 </a:t>
            </a:r>
            <a:r>
              <a:rPr lang="zh-CN" altLang="en-US" dirty="0">
                <a:latin typeface="黑体" panose="02010609060101010101" pitchFamily="49" charset="-122"/>
                <a:ea typeface="黑体" panose="02010609060101010101" pitchFamily="49" charset="-122"/>
              </a:rPr>
              <a:t>个不同的物种，其中每个物种都用独一无二的字符串标识符来表示。在特征工程过程中，可能需要将这些字符串标识符编码为独热向量，向量的大小为 </a:t>
            </a:r>
            <a:r>
              <a:rPr lang="en-US" altLang="zh-CN" dirty="0">
                <a:latin typeface="黑体" panose="02010609060101010101" pitchFamily="49" charset="-122"/>
                <a:ea typeface="黑体" panose="02010609060101010101" pitchFamily="49" charset="-122"/>
              </a:rPr>
              <a:t>15000</a:t>
            </a:r>
            <a:endParaRPr lang="en-US" altLang="zh-CN"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8371" y="2089519"/>
            <a:ext cx="7705919" cy="646331"/>
          </a:xfrm>
          <a:prstGeom prst="rect">
            <a:avLst/>
          </a:prstGeom>
          <a:noFill/>
        </p:spPr>
        <p:txBody>
          <a:bodyPr wrap="square" rtlCol="0">
            <a:spAutoFit/>
          </a:bodyPr>
          <a:lstStyle/>
          <a:p>
            <a:pPr algn="ctr"/>
            <a:r>
              <a:rPr lang="zh-CN" altLang="en-US" sz="3600" b="1" dirty="0" smtClean="0">
                <a:solidFill>
                  <a:schemeClr val="accent1"/>
                </a:solidFill>
                <a:latin typeface="黑体" panose="02010609060101010101" pitchFamily="49" charset="-122"/>
                <a:ea typeface="黑体" panose="02010609060101010101" pitchFamily="49" charset="-122"/>
                <a:cs typeface="Times New Roman" panose="02020603050405020304" pitchFamily="18" charset="0"/>
              </a:rPr>
              <a:t>交叉熵损失</a:t>
            </a:r>
            <a:endParaRPr lang="zh-CN" altLang="en-US" sz="3600" b="1" dirty="0">
              <a:solidFill>
                <a:schemeClr val="accent1"/>
              </a:solidFill>
              <a:latin typeface="黑体" panose="02010609060101010101" pitchFamily="49" charset="-122"/>
              <a:ea typeface="黑体" panose="02010609060101010101" pitchFamily="49"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交叉熵损失函数</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4" name="矩形 3"/>
          <p:cNvSpPr/>
          <p:nvPr/>
        </p:nvSpPr>
        <p:spPr>
          <a:xfrm>
            <a:off x="500332" y="1185188"/>
            <a:ext cx="8143336" cy="646331"/>
          </a:xfrm>
          <a:prstGeom prst="rect">
            <a:avLst/>
          </a:prstGeom>
        </p:spPr>
        <p:txBody>
          <a:bodyPr wrap="square">
            <a:spAutoFit/>
          </a:bodyPr>
          <a:lstStyle/>
          <a:p>
            <a:r>
              <a:rPr lang="zh-CN" altLang="en-US" b="1" dirty="0">
                <a:solidFill>
                  <a:srgbClr val="FF0000"/>
                </a:solidFill>
                <a:latin typeface="黑体" panose="02010609060101010101" pitchFamily="49" charset="-122"/>
                <a:ea typeface="黑体" panose="02010609060101010101" pitchFamily="49" charset="-122"/>
              </a:rPr>
              <a:t>交叉熵</a:t>
            </a:r>
            <a:r>
              <a:rPr lang="zh-CN" altLang="en-US" dirty="0">
                <a:latin typeface="黑体" panose="02010609060101010101" pitchFamily="49" charset="-122"/>
                <a:ea typeface="黑体" panose="02010609060101010101" pitchFamily="49" charset="-122"/>
              </a:rPr>
              <a:t>是一个信息论中的概念，它原来是用来估算平均编码长度的。给定两个概率分布</a:t>
            </a:r>
            <a:r>
              <a:rPr lang="en-US" altLang="zh-CN" dirty="0">
                <a:latin typeface="黑体" panose="02010609060101010101" pitchFamily="49" charset="-122"/>
                <a:ea typeface="黑体" panose="02010609060101010101" pitchFamily="49" charset="-122"/>
              </a:rPr>
              <a:t>p</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q</a:t>
            </a:r>
            <a:r>
              <a:rPr lang="zh-CN" altLang="en-US" dirty="0">
                <a:latin typeface="黑体" panose="02010609060101010101" pitchFamily="49" charset="-122"/>
                <a:ea typeface="黑体" panose="02010609060101010101" pitchFamily="49" charset="-122"/>
              </a:rPr>
              <a:t>，通过</a:t>
            </a:r>
            <a:r>
              <a:rPr lang="en-US" altLang="zh-CN" dirty="0">
                <a:latin typeface="黑体" panose="02010609060101010101" pitchFamily="49" charset="-122"/>
                <a:ea typeface="黑体" panose="02010609060101010101" pitchFamily="49" charset="-122"/>
              </a:rPr>
              <a:t>q</a:t>
            </a:r>
            <a:r>
              <a:rPr lang="zh-CN" altLang="en-US" dirty="0">
                <a:latin typeface="黑体" panose="02010609060101010101" pitchFamily="49" charset="-122"/>
                <a:ea typeface="黑体" panose="02010609060101010101" pitchFamily="49" charset="-122"/>
              </a:rPr>
              <a:t>来表示</a:t>
            </a:r>
            <a:r>
              <a:rPr lang="en-US" altLang="zh-CN" dirty="0">
                <a:latin typeface="黑体" panose="02010609060101010101" pitchFamily="49" charset="-122"/>
                <a:ea typeface="黑体" panose="02010609060101010101" pitchFamily="49" charset="-122"/>
              </a:rPr>
              <a:t>p</a:t>
            </a:r>
            <a:r>
              <a:rPr lang="zh-CN" altLang="en-US" dirty="0">
                <a:latin typeface="黑体" panose="02010609060101010101" pitchFamily="49" charset="-122"/>
                <a:ea typeface="黑体" panose="02010609060101010101" pitchFamily="49" charset="-122"/>
              </a:rPr>
              <a:t>的交叉熵为</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698740" y="2134178"/>
                <a:ext cx="4183811" cy="7467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panose="02040503050406030204" pitchFamily="18" charset="0"/>
                        </a:rPr>
                        <m:t>𝑯</m:t>
                      </m:r>
                      <m:d>
                        <m:dPr>
                          <m:ctrlPr>
                            <a:rPr lang="en-US" altLang="zh-CN" sz="2000" b="1" i="1" smtClean="0">
                              <a:solidFill>
                                <a:srgbClr val="7030A0"/>
                              </a:solidFill>
                              <a:latin typeface="Cambria Math" panose="02040503050406030204" pitchFamily="18" charset="0"/>
                            </a:rPr>
                          </m:ctrlPr>
                        </m:dPr>
                        <m:e>
                          <m:r>
                            <a:rPr lang="en-US" altLang="zh-CN" sz="2000" b="1" i="1">
                              <a:solidFill>
                                <a:srgbClr val="7030A0"/>
                              </a:solidFill>
                              <a:latin typeface="Cambria Math" panose="02040503050406030204" pitchFamily="18" charset="0"/>
                            </a:rPr>
                            <m:t>𝒑</m:t>
                          </m:r>
                          <m:r>
                            <a:rPr lang="en-US" altLang="zh-CN" sz="2000" b="1" i="1" smtClean="0">
                              <a:solidFill>
                                <a:srgbClr val="7030A0"/>
                              </a:solidFill>
                              <a:latin typeface="Cambria Math" panose="02040503050406030204" pitchFamily="18" charset="0"/>
                            </a:rPr>
                            <m:t>,</m:t>
                          </m:r>
                          <m:r>
                            <a:rPr lang="en-US" altLang="zh-CN" sz="2000" b="1" i="1" smtClean="0">
                              <a:solidFill>
                                <a:srgbClr val="7030A0"/>
                              </a:solidFill>
                              <a:latin typeface="Cambria Math" panose="02040503050406030204" pitchFamily="18" charset="0"/>
                            </a:rPr>
                            <m:t>𝒒</m:t>
                          </m:r>
                        </m:e>
                      </m:d>
                      <m:r>
                        <a:rPr lang="en-US" altLang="zh-CN" sz="2000" b="1" i="1" smtClean="0">
                          <a:solidFill>
                            <a:srgbClr val="7030A0"/>
                          </a:solidFill>
                          <a:latin typeface="Cambria Math" panose="02040503050406030204" pitchFamily="18" charset="0"/>
                        </a:rPr>
                        <m:t>=−</m:t>
                      </m:r>
                      <m:nary>
                        <m:naryPr>
                          <m:chr m:val="∑"/>
                          <m:supHide m:val="on"/>
                          <m:ctrlPr>
                            <a:rPr lang="en-US" altLang="zh-CN" sz="2000" b="1" i="1" smtClean="0">
                              <a:solidFill>
                                <a:srgbClr val="7030A0"/>
                              </a:solidFill>
                              <a:latin typeface="Cambria Math" panose="02040503050406030204" pitchFamily="18" charset="0"/>
                            </a:rPr>
                          </m:ctrlPr>
                        </m:naryPr>
                        <m:sub>
                          <m:r>
                            <m:rPr>
                              <m:brk m:alnAt="7"/>
                            </m:rPr>
                            <a:rPr lang="en-US" altLang="zh-CN" sz="2000" b="1" i="1" smtClean="0">
                              <a:solidFill>
                                <a:srgbClr val="7030A0"/>
                              </a:solidFill>
                              <a:latin typeface="Cambria Math" panose="02040503050406030204" pitchFamily="18" charset="0"/>
                            </a:rPr>
                            <m:t>𝒙</m:t>
                          </m:r>
                        </m:sub>
                        <m:sup/>
                        <m:e>
                          <m:r>
                            <a:rPr lang="en-US" altLang="zh-CN" sz="2000" b="1" i="1" smtClean="0">
                              <a:solidFill>
                                <a:srgbClr val="7030A0"/>
                              </a:solidFill>
                              <a:latin typeface="Cambria Math" panose="02040503050406030204" pitchFamily="18" charset="0"/>
                            </a:rPr>
                            <m:t>𝒑</m:t>
                          </m:r>
                          <m:d>
                            <m:dPr>
                              <m:ctrlPr>
                                <a:rPr lang="en-US" altLang="zh-CN" sz="2000" b="1" i="1" smtClean="0">
                                  <a:solidFill>
                                    <a:srgbClr val="7030A0"/>
                                  </a:solidFill>
                                  <a:latin typeface="Cambria Math" panose="02040503050406030204" pitchFamily="18" charset="0"/>
                                </a:rPr>
                              </m:ctrlPr>
                            </m:dPr>
                            <m:e>
                              <m:r>
                                <a:rPr lang="en-US" altLang="zh-CN" sz="2000" b="1" i="1" smtClean="0">
                                  <a:solidFill>
                                    <a:srgbClr val="7030A0"/>
                                  </a:solidFill>
                                  <a:latin typeface="Cambria Math" panose="02040503050406030204" pitchFamily="18" charset="0"/>
                                </a:rPr>
                                <m:t>𝒙</m:t>
                              </m:r>
                            </m:e>
                          </m:d>
                        </m:e>
                      </m:nary>
                      <m:func>
                        <m:funcPr>
                          <m:ctrlPr>
                            <a:rPr lang="en-US" altLang="zh-CN" sz="2000" b="1" i="1" smtClean="0">
                              <a:solidFill>
                                <a:srgbClr val="7030A0"/>
                              </a:solidFill>
                              <a:latin typeface="Cambria Math" panose="02040503050406030204" pitchFamily="18" charset="0"/>
                            </a:rPr>
                          </m:ctrlPr>
                        </m:funcPr>
                        <m:fName>
                          <m:r>
                            <m:rPr>
                              <m:sty m:val="p"/>
                            </m:rPr>
                            <a:rPr lang="en-US" altLang="zh-CN" sz="2000" b="0" i="0" smtClean="0">
                              <a:solidFill>
                                <a:srgbClr val="7030A0"/>
                              </a:solidFill>
                              <a:latin typeface="Cambria Math" panose="02040503050406030204" pitchFamily="18" charset="0"/>
                            </a:rPr>
                            <m:t>log</m:t>
                          </m:r>
                        </m:fName>
                        <m:e>
                          <m:r>
                            <a:rPr lang="en-US" altLang="zh-CN" sz="2000" b="1" i="1" smtClean="0">
                              <a:solidFill>
                                <a:srgbClr val="7030A0"/>
                              </a:solidFill>
                              <a:latin typeface="Cambria Math" panose="02040503050406030204" pitchFamily="18" charset="0"/>
                            </a:rPr>
                            <m:t>𝒒</m:t>
                          </m:r>
                          <m:d>
                            <m:dPr>
                              <m:ctrlPr>
                                <a:rPr lang="en-US" altLang="zh-CN" sz="2000" b="1" i="1" smtClean="0">
                                  <a:solidFill>
                                    <a:srgbClr val="7030A0"/>
                                  </a:solidFill>
                                  <a:latin typeface="Cambria Math" panose="02040503050406030204" pitchFamily="18" charset="0"/>
                                </a:rPr>
                              </m:ctrlPr>
                            </m:dPr>
                            <m:e>
                              <m:r>
                                <a:rPr lang="en-US" altLang="zh-CN" sz="2000" b="1" i="1" smtClean="0">
                                  <a:solidFill>
                                    <a:srgbClr val="7030A0"/>
                                  </a:solidFill>
                                  <a:latin typeface="Cambria Math" panose="02040503050406030204" pitchFamily="18" charset="0"/>
                                </a:rPr>
                                <m:t>𝒙</m:t>
                              </m:r>
                            </m:e>
                          </m:d>
                        </m:e>
                      </m:func>
                    </m:oMath>
                  </m:oMathPara>
                </a14:m>
                <a:endParaRPr lang="zh-CN" altLang="en-US" sz="2000" b="1" dirty="0">
                  <a:solidFill>
                    <a:srgbClr val="7030A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698740" y="2134178"/>
                <a:ext cx="4183811" cy="746743"/>
              </a:xfrm>
              <a:prstGeom prst="rect">
                <a:avLst/>
              </a:prstGeom>
              <a:blipFill rotWithShape="1">
                <a:blip r:embed="rId1"/>
                <a:stretch>
                  <a:fillRect l="-6" t="-77" r="1" b="75"/>
                </a:stretch>
              </a:blipFill>
            </p:spPr>
            <p:txBody>
              <a:bodyPr/>
              <a:lstStyle/>
              <a:p>
                <a:r>
                  <a:rPr lang="zh-CN" altLang="en-US">
                    <a:noFill/>
                  </a:rPr>
                  <a:t> </a:t>
                </a:r>
              </a:p>
            </p:txBody>
          </p:sp>
        </mc:Fallback>
      </mc:AlternateContent>
      <p:sp>
        <p:nvSpPr>
          <p:cNvPr id="6" name="矩形 5"/>
          <p:cNvSpPr/>
          <p:nvPr/>
        </p:nvSpPr>
        <p:spPr>
          <a:xfrm>
            <a:off x="571141" y="3373537"/>
            <a:ext cx="8143335"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交叉熵刻画的是</a:t>
            </a:r>
            <a:r>
              <a:rPr lang="zh-CN" altLang="en-US" b="1" dirty="0">
                <a:solidFill>
                  <a:srgbClr val="C00000"/>
                </a:solidFill>
                <a:latin typeface="黑体" panose="02010609060101010101" pitchFamily="49" charset="-122"/>
                <a:ea typeface="黑体" panose="02010609060101010101" pitchFamily="49" charset="-122"/>
              </a:rPr>
              <a:t>两个概率分布之间的距离</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p</a:t>
            </a:r>
            <a:r>
              <a:rPr lang="zh-CN" altLang="en-US" dirty="0">
                <a:latin typeface="黑体" panose="02010609060101010101" pitchFamily="49" charset="-122"/>
                <a:ea typeface="黑体" panose="02010609060101010101" pitchFamily="49" charset="-122"/>
              </a:rPr>
              <a:t>代表正确答案，</a:t>
            </a:r>
            <a:r>
              <a:rPr lang="en-US" altLang="zh-CN" dirty="0">
                <a:latin typeface="黑体" panose="02010609060101010101" pitchFamily="49" charset="-122"/>
                <a:ea typeface="黑体" panose="02010609060101010101" pitchFamily="49" charset="-122"/>
              </a:rPr>
              <a:t>q</a:t>
            </a:r>
            <a:r>
              <a:rPr lang="zh-CN" altLang="en-US" dirty="0">
                <a:latin typeface="黑体" panose="02010609060101010101" pitchFamily="49" charset="-122"/>
                <a:ea typeface="黑体" panose="02010609060101010101" pitchFamily="49" charset="-122"/>
              </a:rPr>
              <a:t>代表的是预测值，交叉熵越小，两个概率的分布约接近</a:t>
            </a:r>
            <a:endParaRPr lang="zh-CN" altLang="en-US"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交叉熵损失函数计算案例</a:t>
            </a:r>
            <a:endParaRPr lang="zh-CN" altLang="en-US" sz="2400" b="1" dirty="0">
              <a:solidFill>
                <a:schemeClr val="accent1"/>
              </a:solidFill>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2" name="文本框 11"/>
              <p:cNvSpPr txBox="1"/>
              <p:nvPr/>
            </p:nvSpPr>
            <p:spPr>
              <a:xfrm>
                <a:off x="345288" y="2871008"/>
                <a:ext cx="4183811" cy="7467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panose="02040503050406030204" pitchFamily="18" charset="0"/>
                        </a:rPr>
                        <m:t>𝑯</m:t>
                      </m:r>
                      <m:d>
                        <m:dPr>
                          <m:ctrlPr>
                            <a:rPr lang="en-US" altLang="zh-CN" sz="2000" b="1" i="1" smtClean="0">
                              <a:solidFill>
                                <a:srgbClr val="7030A0"/>
                              </a:solidFill>
                              <a:latin typeface="Cambria Math" panose="02040503050406030204" pitchFamily="18" charset="0"/>
                            </a:rPr>
                          </m:ctrlPr>
                        </m:dPr>
                        <m:e>
                          <m:r>
                            <a:rPr lang="en-US" altLang="zh-CN" sz="2000" b="1" i="1">
                              <a:solidFill>
                                <a:srgbClr val="7030A0"/>
                              </a:solidFill>
                              <a:latin typeface="Cambria Math" panose="02040503050406030204" pitchFamily="18" charset="0"/>
                            </a:rPr>
                            <m:t>𝒑</m:t>
                          </m:r>
                          <m:r>
                            <a:rPr lang="en-US" altLang="zh-CN" sz="2000" b="1" i="1" smtClean="0">
                              <a:solidFill>
                                <a:srgbClr val="7030A0"/>
                              </a:solidFill>
                              <a:latin typeface="Cambria Math" panose="02040503050406030204" pitchFamily="18" charset="0"/>
                            </a:rPr>
                            <m:t>,</m:t>
                          </m:r>
                          <m:r>
                            <a:rPr lang="en-US" altLang="zh-CN" sz="2000" b="1" i="1" smtClean="0">
                              <a:solidFill>
                                <a:srgbClr val="7030A0"/>
                              </a:solidFill>
                              <a:latin typeface="Cambria Math" panose="02040503050406030204" pitchFamily="18" charset="0"/>
                            </a:rPr>
                            <m:t>𝒒</m:t>
                          </m:r>
                        </m:e>
                      </m:d>
                      <m:r>
                        <a:rPr lang="en-US" altLang="zh-CN" sz="2000" b="1" i="1" smtClean="0">
                          <a:solidFill>
                            <a:srgbClr val="7030A0"/>
                          </a:solidFill>
                          <a:latin typeface="Cambria Math" panose="02040503050406030204" pitchFamily="18" charset="0"/>
                        </a:rPr>
                        <m:t>=−</m:t>
                      </m:r>
                      <m:nary>
                        <m:naryPr>
                          <m:chr m:val="∑"/>
                          <m:supHide m:val="on"/>
                          <m:ctrlPr>
                            <a:rPr lang="en-US" altLang="zh-CN" sz="2000" b="1" i="1" smtClean="0">
                              <a:solidFill>
                                <a:srgbClr val="7030A0"/>
                              </a:solidFill>
                              <a:latin typeface="Cambria Math" panose="02040503050406030204" pitchFamily="18" charset="0"/>
                            </a:rPr>
                          </m:ctrlPr>
                        </m:naryPr>
                        <m:sub>
                          <m:r>
                            <m:rPr>
                              <m:brk m:alnAt="7"/>
                            </m:rPr>
                            <a:rPr lang="en-US" altLang="zh-CN" sz="2000" b="1" i="1" smtClean="0">
                              <a:solidFill>
                                <a:srgbClr val="7030A0"/>
                              </a:solidFill>
                              <a:latin typeface="Cambria Math" panose="02040503050406030204" pitchFamily="18" charset="0"/>
                            </a:rPr>
                            <m:t>𝒙</m:t>
                          </m:r>
                        </m:sub>
                        <m:sup/>
                        <m:e>
                          <m:r>
                            <a:rPr lang="en-US" altLang="zh-CN" sz="2000" b="1" i="1" smtClean="0">
                              <a:solidFill>
                                <a:srgbClr val="7030A0"/>
                              </a:solidFill>
                              <a:latin typeface="Cambria Math" panose="02040503050406030204" pitchFamily="18" charset="0"/>
                            </a:rPr>
                            <m:t>𝒑</m:t>
                          </m:r>
                          <m:d>
                            <m:dPr>
                              <m:ctrlPr>
                                <a:rPr lang="en-US" altLang="zh-CN" sz="2000" b="1" i="1" smtClean="0">
                                  <a:solidFill>
                                    <a:srgbClr val="7030A0"/>
                                  </a:solidFill>
                                  <a:latin typeface="Cambria Math" panose="02040503050406030204" pitchFamily="18" charset="0"/>
                                </a:rPr>
                              </m:ctrlPr>
                            </m:dPr>
                            <m:e>
                              <m:r>
                                <a:rPr lang="en-US" altLang="zh-CN" sz="2000" b="1" i="1" smtClean="0">
                                  <a:solidFill>
                                    <a:srgbClr val="7030A0"/>
                                  </a:solidFill>
                                  <a:latin typeface="Cambria Math" panose="02040503050406030204" pitchFamily="18" charset="0"/>
                                </a:rPr>
                                <m:t>𝒙</m:t>
                              </m:r>
                            </m:e>
                          </m:d>
                        </m:e>
                      </m:nary>
                      <m:func>
                        <m:funcPr>
                          <m:ctrlPr>
                            <a:rPr lang="en-US" altLang="zh-CN" sz="2000" b="1" i="1" smtClean="0">
                              <a:solidFill>
                                <a:srgbClr val="7030A0"/>
                              </a:solidFill>
                              <a:latin typeface="Cambria Math" panose="02040503050406030204" pitchFamily="18" charset="0"/>
                            </a:rPr>
                          </m:ctrlPr>
                        </m:funcPr>
                        <m:fName>
                          <m:r>
                            <m:rPr>
                              <m:sty m:val="p"/>
                            </m:rPr>
                            <a:rPr lang="en-US" altLang="zh-CN" sz="2000" b="0" i="0" smtClean="0">
                              <a:solidFill>
                                <a:srgbClr val="7030A0"/>
                              </a:solidFill>
                              <a:latin typeface="Cambria Math" panose="02040503050406030204" pitchFamily="18" charset="0"/>
                            </a:rPr>
                            <m:t>log</m:t>
                          </m:r>
                        </m:fName>
                        <m:e>
                          <m:r>
                            <a:rPr lang="en-US" altLang="zh-CN" sz="2000" b="1" i="1" smtClean="0">
                              <a:solidFill>
                                <a:srgbClr val="7030A0"/>
                              </a:solidFill>
                              <a:latin typeface="Cambria Math" panose="02040503050406030204" pitchFamily="18" charset="0"/>
                            </a:rPr>
                            <m:t>𝒒</m:t>
                          </m:r>
                          <m:d>
                            <m:dPr>
                              <m:ctrlPr>
                                <a:rPr lang="en-US" altLang="zh-CN" sz="2000" b="1" i="1" smtClean="0">
                                  <a:solidFill>
                                    <a:srgbClr val="7030A0"/>
                                  </a:solidFill>
                                  <a:latin typeface="Cambria Math" panose="02040503050406030204" pitchFamily="18" charset="0"/>
                                </a:rPr>
                              </m:ctrlPr>
                            </m:dPr>
                            <m:e>
                              <m:r>
                                <a:rPr lang="en-US" altLang="zh-CN" sz="2000" b="1" i="1" smtClean="0">
                                  <a:solidFill>
                                    <a:srgbClr val="7030A0"/>
                                  </a:solidFill>
                                  <a:latin typeface="Cambria Math" panose="02040503050406030204" pitchFamily="18" charset="0"/>
                                </a:rPr>
                                <m:t>𝒙</m:t>
                              </m:r>
                            </m:e>
                          </m:d>
                        </m:e>
                      </m:func>
                    </m:oMath>
                  </m:oMathPara>
                </a14:m>
                <a:endParaRPr lang="zh-CN" altLang="en-US" sz="2000" b="1" dirty="0">
                  <a:solidFill>
                    <a:srgbClr val="7030A0"/>
                  </a:solidFill>
                </a:endParaRPr>
              </a:p>
            </p:txBody>
          </p:sp>
        </mc:Choice>
        <mc:Fallback>
          <p:sp>
            <p:nvSpPr>
              <p:cNvPr id="12" name="文本框 11"/>
              <p:cNvSpPr txBox="1">
                <a:spLocks noRot="1" noChangeAspect="1" noMove="1" noResize="1" noEditPoints="1" noAdjustHandles="1" noChangeArrowheads="1" noChangeShapeType="1" noTextEdit="1"/>
              </p:cNvSpPr>
              <p:nvPr/>
            </p:nvSpPr>
            <p:spPr>
              <a:xfrm>
                <a:off x="345288" y="2871008"/>
                <a:ext cx="4183811" cy="746743"/>
              </a:xfrm>
              <a:prstGeom prst="rect">
                <a:avLst/>
              </a:prstGeom>
              <a:blipFill rotWithShape="1">
                <a:blip r:embed="rId1"/>
                <a:stretch>
                  <a:fillRect l="-12" t="-23" r="7" b="21"/>
                </a:stretch>
              </a:blipFill>
            </p:spPr>
            <p:txBody>
              <a:bodyPr/>
              <a:lstStyle/>
              <a:p>
                <a:r>
                  <a:rPr lang="zh-CN" altLang="en-US">
                    <a:noFill/>
                  </a:rPr>
                  <a:t> </a:t>
                </a:r>
              </a:p>
            </p:txBody>
          </p:sp>
        </mc:Fallback>
      </mc:AlternateContent>
      <p:sp>
        <p:nvSpPr>
          <p:cNvPr id="8" name="矩形 7"/>
          <p:cNvSpPr/>
          <p:nvPr/>
        </p:nvSpPr>
        <p:spPr>
          <a:xfrm>
            <a:off x="536480" y="1168370"/>
            <a:ext cx="7793694" cy="1273875"/>
          </a:xfrm>
          <a:prstGeom prst="rect">
            <a:avLst/>
          </a:prstGeom>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假设有一个</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分类问题，某个样例的正确答案是（</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0</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甲模型经过</a:t>
            </a:r>
            <a:r>
              <a:rPr lang="en-US" altLang="zh-CN" dirty="0" err="1">
                <a:latin typeface="黑体" panose="02010609060101010101" pitchFamily="49" charset="-122"/>
                <a:ea typeface="黑体" panose="02010609060101010101" pitchFamily="49" charset="-122"/>
              </a:rPr>
              <a:t>softmax</a:t>
            </a:r>
            <a:r>
              <a:rPr lang="zh-CN" altLang="en-US" dirty="0">
                <a:latin typeface="黑体" panose="02010609060101010101" pitchFamily="49" charset="-122"/>
                <a:ea typeface="黑体" panose="02010609060101010101" pitchFamily="49" charset="-122"/>
              </a:rPr>
              <a:t>回归之后的预测答案是（</a:t>
            </a:r>
            <a:r>
              <a:rPr lang="en-US" altLang="zh-CN" dirty="0">
                <a:latin typeface="黑体" panose="02010609060101010101" pitchFamily="49" charset="-122"/>
                <a:ea typeface="黑体" panose="02010609060101010101" pitchFamily="49" charset="-122"/>
              </a:rPr>
              <a:t>0.5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0.2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0.3</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乙模型经过</a:t>
            </a:r>
            <a:r>
              <a:rPr lang="en-US" altLang="zh-CN" dirty="0" err="1">
                <a:latin typeface="黑体" panose="02010609060101010101" pitchFamily="49" charset="-122"/>
                <a:ea typeface="黑体" panose="02010609060101010101" pitchFamily="49" charset="-122"/>
              </a:rPr>
              <a:t>softmax</a:t>
            </a:r>
            <a:r>
              <a:rPr lang="zh-CN" altLang="en-US" dirty="0">
                <a:latin typeface="黑体" panose="02010609060101010101" pitchFamily="49" charset="-122"/>
                <a:ea typeface="黑体" panose="02010609060101010101" pitchFamily="49" charset="-122"/>
              </a:rPr>
              <a:t>回归之后的预测答案是（</a:t>
            </a:r>
            <a:r>
              <a:rPr lang="en-US" altLang="zh-CN" dirty="0">
                <a:latin typeface="黑体" panose="02010609060101010101" pitchFamily="49" charset="-122"/>
                <a:ea typeface="黑体" panose="02010609060101010101" pitchFamily="49" charset="-122"/>
              </a:rPr>
              <a:t>0.7</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0.1</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0.2</a:t>
            </a:r>
            <a:r>
              <a:rPr lang="zh-CN" altLang="en-US"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5" name="矩形 4"/>
              <p:cNvSpPr/>
              <p:nvPr/>
            </p:nvSpPr>
            <p:spPr>
              <a:xfrm>
                <a:off x="703272" y="3693845"/>
                <a:ext cx="4875694" cy="404983"/>
              </a:xfrm>
              <a:prstGeom prst="rect">
                <a:avLst/>
              </a:prstGeom>
            </p:spPr>
            <p:txBody>
              <a:bodyPr wrap="none">
                <a:spAutoFit/>
              </a:bodyPr>
              <a:lstStyle/>
              <a:p>
                <a14:m>
                  <m:oMath xmlns:m="http://schemas.openxmlformats.org/officeDocument/2006/math">
                    <m:r>
                      <a:rPr lang="en-US" altLang="zh-CN" b="1" i="1" smtClean="0">
                        <a:solidFill>
                          <a:srgbClr val="C00000"/>
                        </a:solidFill>
                        <a:latin typeface="Cambria Math" panose="02040503050406030204" pitchFamily="18" charset="0"/>
                      </a:rPr>
                      <m:t>𝑯</m:t>
                    </m:r>
                    <m:d>
                      <m:dPr>
                        <m:ctrlPr>
                          <a:rPr lang="en-US" altLang="zh-CN" b="1" i="1">
                            <a:solidFill>
                              <a:srgbClr val="C00000"/>
                            </a:solidFill>
                            <a:latin typeface="Cambria Math" panose="02040503050406030204" pitchFamily="18" charset="0"/>
                          </a:rPr>
                        </m:ctrlPr>
                      </m:dPr>
                      <m:e>
                        <m:d>
                          <m:dPr>
                            <m:ctrlPr>
                              <a:rPr lang="en-US" altLang="zh-CN" b="1" i="1" smtClean="0">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1</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e>
                        </m:d>
                        <m:r>
                          <a:rPr lang="en-US" altLang="zh-CN" b="1" i="1">
                            <a:solidFill>
                              <a:srgbClr val="C00000"/>
                            </a:solidFill>
                            <a:latin typeface="Cambria Math" panose="02040503050406030204" pitchFamily="18" charset="0"/>
                          </a:rPr>
                          <m:t>,</m:t>
                        </m:r>
                        <m:d>
                          <m:dPr>
                            <m:ctrlPr>
                              <a:rPr lang="en-US" altLang="zh-CN" b="1" i="1" smtClean="0">
                                <a:solidFill>
                                  <a:srgbClr val="C00000"/>
                                </a:solidFill>
                                <a:latin typeface="Cambria Math" panose="02040503050406030204" pitchFamily="18" charset="0"/>
                              </a:rPr>
                            </m:ctrlPr>
                          </m:dPr>
                          <m:e>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𝟓</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𝟑</m:t>
                            </m:r>
                          </m:e>
                        </m:d>
                      </m:e>
                    </m:d>
                    <m:r>
                      <a:rPr lang="en-US" altLang="zh-CN" b="0" i="0" smtClean="0">
                        <a:solidFill>
                          <a:srgbClr val="C00000"/>
                        </a:solidFill>
                        <a:latin typeface="Cambria Math" panose="02040503050406030204" pitchFamily="18" charset="0"/>
                      </a:rPr>
                      <m:t>=</m:t>
                    </m:r>
                  </m:oMath>
                </a14:m>
                <a:r>
                  <a:rPr lang="en-US" altLang="zh-CN" b="1" dirty="0">
                    <a:solidFill>
                      <a:srgbClr val="C00000"/>
                    </a:solidFill>
                  </a:rPr>
                  <a:t> -</a:t>
                </a:r>
                <a14:m>
                  <m:oMath xmlns:m="http://schemas.openxmlformats.org/officeDocument/2006/math">
                    <m:func>
                      <m:funcPr>
                        <m:ctrlPr>
                          <a:rPr lang="en-US" altLang="zh-CN" b="1" i="1">
                            <a:solidFill>
                              <a:srgbClr val="C00000"/>
                            </a:solidFill>
                            <a:latin typeface="Cambria Math" panose="02040503050406030204" pitchFamily="18" charset="0"/>
                          </a:rPr>
                        </m:ctrlPr>
                      </m:funcPr>
                      <m:fName>
                        <m:r>
                          <m:rPr>
                            <m:sty m:val="p"/>
                          </m:rPr>
                          <a:rPr lang="en-US" altLang="zh-CN">
                            <a:solidFill>
                              <a:srgbClr val="C00000"/>
                            </a:solidFill>
                            <a:latin typeface="Cambria Math" panose="02040503050406030204" pitchFamily="18" charset="0"/>
                          </a:rPr>
                          <m:t>log</m:t>
                        </m:r>
                      </m:fName>
                      <m:e>
                        <m:r>
                          <a:rPr lang="en-US" altLang="zh-CN" b="1" i="1">
                            <a:solidFill>
                              <a:srgbClr val="C00000"/>
                            </a:solidFill>
                            <a:latin typeface="Cambria Math" panose="02040503050406030204" pitchFamily="18" charset="0"/>
                          </a:rPr>
                          <m:t>𝟎</m:t>
                        </m:r>
                        <m:r>
                          <a:rPr lang="en-US" altLang="zh-CN" b="1" i="1">
                            <a:solidFill>
                              <a:srgbClr val="C00000"/>
                            </a:solidFill>
                            <a:latin typeface="Cambria Math" panose="02040503050406030204" pitchFamily="18" charset="0"/>
                          </a:rPr>
                          <m:t>.</m:t>
                        </m:r>
                        <m:r>
                          <a:rPr lang="en-US" altLang="zh-CN" b="1" i="1">
                            <a:solidFill>
                              <a:srgbClr val="C00000"/>
                            </a:solidFill>
                            <a:latin typeface="Cambria Math" panose="02040503050406030204" pitchFamily="18" charset="0"/>
                          </a:rPr>
                          <m:t>𝟓</m:t>
                        </m:r>
                      </m:e>
                    </m:func>
                    <m:r>
                      <a:rPr lang="en-US" altLang="zh-CN" b="1" i="1" smtClean="0">
                        <a:solidFill>
                          <a:srgbClr val="C00000"/>
                        </a:solidFill>
                        <a:latin typeface="Cambria Math" panose="02040503050406030204" pitchFamily="18" charset="0"/>
                        <a:ea typeface="Cambria Math" panose="02040503050406030204" pitchFamily="18" charset="0"/>
                      </a:rPr>
                      <m:t>≈</m:t>
                    </m:r>
                    <m:r>
                      <a:rPr lang="en-US" altLang="zh-CN" b="1" i="1" smtClean="0">
                        <a:solidFill>
                          <a:srgbClr val="C00000"/>
                        </a:solidFill>
                        <a:latin typeface="Cambria Math" panose="02040503050406030204" pitchFamily="18" charset="0"/>
                        <a:ea typeface="Cambria Math" panose="02040503050406030204" pitchFamily="18" charset="0"/>
                      </a:rPr>
                      <m:t>𝟎</m:t>
                    </m:r>
                    <m:r>
                      <a:rPr lang="en-US" altLang="zh-CN" b="1" i="1" smtClean="0">
                        <a:solidFill>
                          <a:srgbClr val="C00000"/>
                        </a:solidFill>
                        <a:latin typeface="Cambria Math" panose="02040503050406030204" pitchFamily="18" charset="0"/>
                        <a:ea typeface="Cambria Math" panose="02040503050406030204" pitchFamily="18" charset="0"/>
                      </a:rPr>
                      <m:t>.</m:t>
                    </m:r>
                    <m:r>
                      <a:rPr lang="en-US" altLang="zh-CN" b="1" i="1" smtClean="0">
                        <a:solidFill>
                          <a:srgbClr val="C00000"/>
                        </a:solidFill>
                        <a:latin typeface="Cambria Math" panose="02040503050406030204" pitchFamily="18" charset="0"/>
                        <a:ea typeface="Cambria Math" panose="02040503050406030204" pitchFamily="18" charset="0"/>
                      </a:rPr>
                      <m:t>𝟑𝟎𝟏</m:t>
                    </m:r>
                  </m:oMath>
                </a14:m>
                <a:endParaRPr lang="zh-CN" altLang="en-US" dirty="0">
                  <a:solidFill>
                    <a:srgbClr val="C00000"/>
                  </a:solidFill>
                </a:endParaRPr>
              </a:p>
            </p:txBody>
          </p:sp>
        </mc:Choice>
        <mc:Fallback>
          <p:sp>
            <p:nvSpPr>
              <p:cNvPr id="5" name="矩形 4"/>
              <p:cNvSpPr>
                <a:spLocks noRot="1" noChangeAspect="1" noMove="1" noResize="1" noEditPoints="1" noAdjustHandles="1" noChangeArrowheads="1" noChangeShapeType="1" noTextEdit="1"/>
              </p:cNvSpPr>
              <p:nvPr/>
            </p:nvSpPr>
            <p:spPr>
              <a:xfrm>
                <a:off x="703272" y="3693845"/>
                <a:ext cx="4875694" cy="404983"/>
              </a:xfrm>
              <a:prstGeom prst="rect">
                <a:avLst/>
              </a:prstGeom>
              <a:blipFill rotWithShape="1">
                <a:blip r:embed="rId2"/>
                <a:stretch>
                  <a:fillRect l="-7" t="-12" r="10" b="1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687661" y="4260212"/>
                <a:ext cx="4992713" cy="404983"/>
              </a:xfrm>
              <a:prstGeom prst="rect">
                <a:avLst/>
              </a:prstGeom>
            </p:spPr>
            <p:txBody>
              <a:bodyPr wrap="none">
                <a:spAutoFit/>
              </a:bodyPr>
              <a:lstStyle/>
              <a:p>
                <a14:m>
                  <m:oMath xmlns:m="http://schemas.openxmlformats.org/officeDocument/2006/math">
                    <m:r>
                      <a:rPr lang="en-US" altLang="zh-CN" b="1" i="1" smtClean="0">
                        <a:solidFill>
                          <a:srgbClr val="C00000"/>
                        </a:solidFill>
                        <a:latin typeface="Cambria Math" panose="02040503050406030204" pitchFamily="18" charset="0"/>
                      </a:rPr>
                      <m:t>𝑯</m:t>
                    </m:r>
                    <m:d>
                      <m:dPr>
                        <m:ctrlPr>
                          <a:rPr lang="en-US" altLang="zh-CN" b="1" i="1">
                            <a:solidFill>
                              <a:srgbClr val="C00000"/>
                            </a:solidFill>
                            <a:latin typeface="Cambria Math" panose="02040503050406030204" pitchFamily="18" charset="0"/>
                          </a:rPr>
                        </m:ctrlPr>
                      </m:dPr>
                      <m:e>
                        <m:d>
                          <m:dPr>
                            <m:ctrlPr>
                              <a:rPr lang="en-US" altLang="zh-CN" b="1" i="1" smtClean="0">
                                <a:solidFill>
                                  <a:srgbClr val="C00000"/>
                                </a:solidFill>
                                <a:latin typeface="Cambria Math" panose="02040503050406030204" pitchFamily="18" charset="0"/>
                              </a:rPr>
                            </m:ctrlPr>
                          </m:dPr>
                          <m:e>
                            <m:r>
                              <a:rPr lang="en-US" altLang="zh-CN" b="1" i="1">
                                <a:solidFill>
                                  <a:srgbClr val="C00000"/>
                                </a:solidFill>
                                <a:latin typeface="Cambria Math" panose="02040503050406030204" pitchFamily="18" charset="0"/>
                              </a:rPr>
                              <m:t>1</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e>
                        </m:d>
                        <m:r>
                          <a:rPr lang="en-US" altLang="zh-CN" b="1" i="1">
                            <a:solidFill>
                              <a:srgbClr val="C00000"/>
                            </a:solidFill>
                            <a:latin typeface="Cambria Math" panose="02040503050406030204" pitchFamily="18" charset="0"/>
                          </a:rPr>
                          <m:t>,</m:t>
                        </m:r>
                        <m:d>
                          <m:dPr>
                            <m:ctrlPr>
                              <a:rPr lang="en-US" altLang="zh-CN" b="1" i="1" smtClean="0">
                                <a:solidFill>
                                  <a:srgbClr val="C00000"/>
                                </a:solidFill>
                                <a:latin typeface="Cambria Math" panose="02040503050406030204" pitchFamily="18" charset="0"/>
                              </a:rPr>
                            </m:ctrlPr>
                          </m:dPr>
                          <m:e>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𝟕</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𝟏</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𝟎</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𝟐</m:t>
                            </m:r>
                          </m:e>
                        </m:d>
                      </m:e>
                    </m:d>
                    <m:r>
                      <a:rPr lang="en-US" altLang="zh-CN" b="0" i="0" smtClean="0">
                        <a:solidFill>
                          <a:srgbClr val="C00000"/>
                        </a:solidFill>
                        <a:latin typeface="Cambria Math" panose="02040503050406030204" pitchFamily="18" charset="0"/>
                      </a:rPr>
                      <m:t>=</m:t>
                    </m:r>
                  </m:oMath>
                </a14:m>
                <a:r>
                  <a:rPr lang="en-US" altLang="zh-CN" b="1" dirty="0">
                    <a:solidFill>
                      <a:srgbClr val="C00000"/>
                    </a:solidFill>
                  </a:rPr>
                  <a:t> -</a:t>
                </a:r>
                <a14:m>
                  <m:oMath xmlns:m="http://schemas.openxmlformats.org/officeDocument/2006/math">
                    <m:func>
                      <m:funcPr>
                        <m:ctrlPr>
                          <a:rPr lang="en-US" altLang="zh-CN" b="1" i="1">
                            <a:solidFill>
                              <a:srgbClr val="C00000"/>
                            </a:solidFill>
                            <a:latin typeface="Cambria Math" panose="02040503050406030204" pitchFamily="18" charset="0"/>
                          </a:rPr>
                        </m:ctrlPr>
                      </m:funcPr>
                      <m:fName>
                        <m:r>
                          <m:rPr>
                            <m:sty m:val="p"/>
                          </m:rPr>
                          <a:rPr lang="en-US" altLang="zh-CN">
                            <a:solidFill>
                              <a:srgbClr val="C00000"/>
                            </a:solidFill>
                            <a:latin typeface="Cambria Math" panose="02040503050406030204" pitchFamily="18" charset="0"/>
                          </a:rPr>
                          <m:t>log</m:t>
                        </m:r>
                      </m:fName>
                      <m:e>
                        <m:r>
                          <a:rPr lang="en-US" altLang="zh-CN" b="1" i="1">
                            <a:solidFill>
                              <a:srgbClr val="C00000"/>
                            </a:solidFill>
                            <a:latin typeface="Cambria Math" panose="02040503050406030204" pitchFamily="18" charset="0"/>
                          </a:rPr>
                          <m:t>𝟎</m:t>
                        </m:r>
                        <m:r>
                          <a:rPr lang="en-US" altLang="zh-CN" b="1" i="1">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𝟕</m:t>
                        </m:r>
                      </m:e>
                    </m:func>
                    <m:r>
                      <a:rPr lang="en-US" altLang="zh-CN" b="1" i="1" smtClean="0">
                        <a:solidFill>
                          <a:srgbClr val="C00000"/>
                        </a:solidFill>
                        <a:latin typeface="Cambria Math" panose="02040503050406030204" pitchFamily="18" charset="0"/>
                        <a:ea typeface="Cambria Math" panose="02040503050406030204" pitchFamily="18" charset="0"/>
                      </a:rPr>
                      <m:t>≈</m:t>
                    </m:r>
                    <m:r>
                      <a:rPr lang="en-US" altLang="zh-CN" b="1" i="1" smtClean="0">
                        <a:solidFill>
                          <a:srgbClr val="C00000"/>
                        </a:solidFill>
                        <a:latin typeface="Cambria Math" panose="02040503050406030204" pitchFamily="18" charset="0"/>
                        <a:ea typeface="Cambria Math" panose="02040503050406030204" pitchFamily="18" charset="0"/>
                      </a:rPr>
                      <m:t>𝟎</m:t>
                    </m:r>
                    <m:r>
                      <a:rPr lang="en-US" altLang="zh-CN" b="1" i="1" smtClean="0">
                        <a:solidFill>
                          <a:srgbClr val="C00000"/>
                        </a:solidFill>
                        <a:latin typeface="Cambria Math" panose="02040503050406030204" pitchFamily="18" charset="0"/>
                        <a:ea typeface="Cambria Math" panose="02040503050406030204" pitchFamily="18" charset="0"/>
                      </a:rPr>
                      <m:t>.</m:t>
                    </m:r>
                    <m:r>
                      <a:rPr lang="en-US" altLang="zh-CN" b="1" i="1" smtClean="0">
                        <a:solidFill>
                          <a:srgbClr val="C00000"/>
                        </a:solidFill>
                        <a:latin typeface="Cambria Math" panose="02040503050406030204" pitchFamily="18" charset="0"/>
                        <a:ea typeface="Cambria Math" panose="02040503050406030204" pitchFamily="18" charset="0"/>
                      </a:rPr>
                      <m:t>𝟏𝟓𝟓</m:t>
                    </m:r>
                  </m:oMath>
                </a14:m>
                <a:endParaRPr lang="zh-CN" altLang="en-US" dirty="0">
                  <a:solidFill>
                    <a:srgbClr val="C00000"/>
                  </a:solidFill>
                </a:endParaRPr>
              </a:p>
            </p:txBody>
          </p:sp>
        </mc:Choice>
        <mc:Fallback>
          <p:sp>
            <p:nvSpPr>
              <p:cNvPr id="13" name="矩形 12"/>
              <p:cNvSpPr>
                <a:spLocks noRot="1" noChangeAspect="1" noMove="1" noResize="1" noEditPoints="1" noAdjustHandles="1" noChangeArrowheads="1" noChangeShapeType="1" noTextEdit="1"/>
              </p:cNvSpPr>
              <p:nvPr/>
            </p:nvSpPr>
            <p:spPr>
              <a:xfrm>
                <a:off x="687661" y="4260212"/>
                <a:ext cx="4992713" cy="404983"/>
              </a:xfrm>
              <a:prstGeom prst="rect">
                <a:avLst/>
              </a:prstGeom>
              <a:blipFill rotWithShape="1">
                <a:blip r:embed="rId3"/>
                <a:stretch>
                  <a:fillRect l="-12" t="-156" r="6" b="120"/>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2" name="TextBox 1"/>
          <p:cNvSpPr txBox="1"/>
          <p:nvPr/>
        </p:nvSpPr>
        <p:spPr>
          <a:xfrm>
            <a:off x="1383957" y="442311"/>
            <a:ext cx="3822357" cy="461665"/>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定义交叉熵损失函数</a:t>
            </a:r>
            <a:endParaRPr lang="zh-CN" altLang="en-US" sz="2400" b="1" dirty="0">
              <a:solidFill>
                <a:schemeClr val="accent1"/>
              </a:solidFill>
              <a:latin typeface="黑体" panose="02010609060101010101" pitchFamily="49" charset="-122"/>
              <a:ea typeface="黑体" panose="02010609060101010101" pitchFamily="49" charset="-122"/>
            </a:endParaRPr>
          </a:p>
        </p:txBody>
      </p:sp>
      <p:sp>
        <p:nvSpPr>
          <p:cNvPr id="5" name="矩形 4"/>
          <p:cNvSpPr/>
          <p:nvPr/>
        </p:nvSpPr>
        <p:spPr>
          <a:xfrm>
            <a:off x="571141" y="1337217"/>
            <a:ext cx="7850038"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交叉熵损失函数定义为：</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7" name="文本框 16"/>
              <p:cNvSpPr txBox="1"/>
              <p:nvPr/>
            </p:nvSpPr>
            <p:spPr>
              <a:xfrm>
                <a:off x="1043173" y="2001765"/>
                <a:ext cx="4183811" cy="83888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2000" b="1" i="1" smtClean="0">
                          <a:solidFill>
                            <a:srgbClr val="7030A0"/>
                          </a:solidFill>
                          <a:latin typeface="Cambria Math" panose="02040503050406030204" pitchFamily="18" charset="0"/>
                        </a:rPr>
                        <m:t>𝑳𝒐𝒔𝒔</m:t>
                      </m:r>
                      <m:r>
                        <a:rPr lang="en-US" altLang="zh-CN" sz="2000" b="1" i="1" smtClean="0">
                          <a:solidFill>
                            <a:srgbClr val="7030A0"/>
                          </a:solidFill>
                          <a:latin typeface="Cambria Math" panose="02040503050406030204" pitchFamily="18" charset="0"/>
                        </a:rPr>
                        <m:t>=−</m:t>
                      </m:r>
                      <m:nary>
                        <m:naryPr>
                          <m:chr m:val="∑"/>
                          <m:ctrlPr>
                            <a:rPr lang="en-US" altLang="zh-CN" sz="2000" b="1" i="1" smtClean="0">
                              <a:solidFill>
                                <a:srgbClr val="7030A0"/>
                              </a:solidFill>
                              <a:latin typeface="Cambria Math" panose="02040503050406030204" pitchFamily="18" charset="0"/>
                            </a:rPr>
                          </m:ctrlPr>
                        </m:naryPr>
                        <m:sub>
                          <m:r>
                            <m:rPr>
                              <m:brk m:alnAt="23"/>
                            </m:rPr>
                            <a:rPr lang="en-US" altLang="zh-CN" sz="2000" b="1" i="1" smtClean="0">
                              <a:solidFill>
                                <a:srgbClr val="7030A0"/>
                              </a:solidFill>
                              <a:latin typeface="Cambria Math" panose="02040503050406030204" pitchFamily="18" charset="0"/>
                            </a:rPr>
                            <m:t>𝒊</m:t>
                          </m:r>
                          <m:r>
                            <a:rPr lang="en-US" altLang="zh-CN" sz="2000" b="1" i="1" smtClean="0">
                              <a:solidFill>
                                <a:srgbClr val="7030A0"/>
                              </a:solidFill>
                              <a:latin typeface="Cambria Math" panose="02040503050406030204" pitchFamily="18" charset="0"/>
                            </a:rPr>
                            <m:t>=</m:t>
                          </m:r>
                          <m:r>
                            <a:rPr lang="en-US" altLang="zh-CN" sz="2000" b="1" i="1" smtClean="0">
                              <a:solidFill>
                                <a:srgbClr val="7030A0"/>
                              </a:solidFill>
                              <a:latin typeface="Cambria Math" panose="02040503050406030204" pitchFamily="18" charset="0"/>
                            </a:rPr>
                            <m:t>𝟏</m:t>
                          </m:r>
                        </m:sub>
                        <m:sup>
                          <m:r>
                            <a:rPr lang="en-US" altLang="zh-CN" sz="2000" b="1" i="1" smtClean="0">
                              <a:solidFill>
                                <a:srgbClr val="7030A0"/>
                              </a:solidFill>
                              <a:latin typeface="Cambria Math" panose="02040503050406030204" pitchFamily="18" charset="0"/>
                            </a:rPr>
                            <m:t>𝒏</m:t>
                          </m:r>
                        </m:sup>
                        <m:e>
                          <m:sSub>
                            <m:sSubPr>
                              <m:ctrlPr>
                                <a:rPr lang="en-US" altLang="zh-CN" sz="2000" b="1" i="1" smtClean="0">
                                  <a:solidFill>
                                    <a:srgbClr val="7030A0"/>
                                  </a:solidFill>
                                  <a:latin typeface="Cambria Math" panose="02040503050406030204" pitchFamily="18" charset="0"/>
                                </a:rPr>
                              </m:ctrlPr>
                            </m:sSubPr>
                            <m:e>
                              <m:r>
                                <a:rPr lang="en-US" altLang="zh-CN" sz="2000" b="1" i="1" smtClean="0">
                                  <a:solidFill>
                                    <a:srgbClr val="7030A0"/>
                                  </a:solidFill>
                                  <a:latin typeface="Cambria Math" panose="02040503050406030204" pitchFamily="18" charset="0"/>
                                </a:rPr>
                                <m:t>𝒚</m:t>
                              </m:r>
                            </m:e>
                            <m:sub>
                              <m:r>
                                <a:rPr lang="en-US" altLang="zh-CN" sz="2000" b="1" i="1" smtClean="0">
                                  <a:solidFill>
                                    <a:srgbClr val="7030A0"/>
                                  </a:solidFill>
                                  <a:latin typeface="Cambria Math" panose="02040503050406030204" pitchFamily="18" charset="0"/>
                                </a:rPr>
                                <m:t>𝒊</m:t>
                              </m:r>
                            </m:sub>
                          </m:sSub>
                          <m:func>
                            <m:funcPr>
                              <m:ctrlPr>
                                <a:rPr lang="en-US" altLang="zh-CN" sz="2000" b="1" i="1" smtClean="0">
                                  <a:solidFill>
                                    <a:srgbClr val="7030A0"/>
                                  </a:solidFill>
                                  <a:latin typeface="Cambria Math" panose="02040503050406030204" pitchFamily="18" charset="0"/>
                                </a:rPr>
                              </m:ctrlPr>
                            </m:funcPr>
                            <m:fName>
                              <m:r>
                                <m:rPr>
                                  <m:sty m:val="p"/>
                                </m:rPr>
                                <a:rPr lang="en-US" altLang="zh-CN" sz="2000" b="0" i="0" smtClean="0">
                                  <a:solidFill>
                                    <a:srgbClr val="7030A0"/>
                                  </a:solidFill>
                                  <a:latin typeface="Cambria Math" panose="02040503050406030204" pitchFamily="18" charset="0"/>
                                </a:rPr>
                                <m:t>log</m:t>
                              </m:r>
                            </m:fName>
                            <m:e>
                              <m:sSubSup>
                                <m:sSubSupPr>
                                  <m:ctrlPr>
                                    <a:rPr lang="en-US" altLang="zh-CN" sz="2000" b="0" i="1" smtClean="0">
                                      <a:solidFill>
                                        <a:srgbClr val="7030A0"/>
                                      </a:solidFill>
                                      <a:latin typeface="Cambria Math" panose="02040503050406030204" pitchFamily="18" charset="0"/>
                                    </a:rPr>
                                  </m:ctrlPr>
                                </m:sSubSupPr>
                                <m:e>
                                  <m:r>
                                    <a:rPr lang="en-US" altLang="zh-CN" sz="2000" b="0" i="1" smtClean="0">
                                      <a:solidFill>
                                        <a:srgbClr val="7030A0"/>
                                      </a:solidFill>
                                      <a:latin typeface="Cambria Math" panose="02040503050406030204" pitchFamily="18" charset="0"/>
                                    </a:rPr>
                                    <m:t>𝑦</m:t>
                                  </m:r>
                                </m:e>
                                <m:sub>
                                  <m:r>
                                    <a:rPr lang="en-US" altLang="zh-CN" sz="2000" b="0" i="1" smtClean="0">
                                      <a:solidFill>
                                        <a:srgbClr val="7030A0"/>
                                      </a:solidFill>
                                      <a:latin typeface="Cambria Math" panose="02040503050406030204" pitchFamily="18" charset="0"/>
                                    </a:rPr>
                                    <m:t>𝑖</m:t>
                                  </m:r>
                                </m:sub>
                                <m:sup>
                                  <m:r>
                                    <a:rPr lang="en-US" altLang="zh-CN" sz="2000" b="0" i="1" smtClean="0">
                                      <a:solidFill>
                                        <a:srgbClr val="7030A0"/>
                                      </a:solidFill>
                                      <a:latin typeface="Cambria Math" panose="02040503050406030204" pitchFamily="18" charset="0"/>
                                    </a:rPr>
                                    <m:t>′</m:t>
                                  </m:r>
                                </m:sup>
                              </m:sSubSup>
                            </m:e>
                          </m:func>
                        </m:e>
                      </m:nary>
                    </m:oMath>
                  </m:oMathPara>
                </a14:m>
                <a:endParaRPr lang="zh-CN" altLang="en-US" sz="2000" b="1" dirty="0">
                  <a:solidFill>
                    <a:srgbClr val="7030A0"/>
                  </a:solidFill>
                </a:endParaRPr>
              </a:p>
            </p:txBody>
          </p:sp>
        </mc:Choice>
        <mc:Fallback>
          <p:sp>
            <p:nvSpPr>
              <p:cNvPr id="17" name="文本框 16"/>
              <p:cNvSpPr txBox="1">
                <a:spLocks noRot="1" noChangeAspect="1" noMove="1" noResize="1" noEditPoints="1" noAdjustHandles="1" noChangeArrowheads="1" noChangeShapeType="1" noTextEdit="1"/>
              </p:cNvSpPr>
              <p:nvPr/>
            </p:nvSpPr>
            <p:spPr>
              <a:xfrm>
                <a:off x="1043173" y="2001765"/>
                <a:ext cx="4183811" cy="838884"/>
              </a:xfrm>
              <a:prstGeom prst="rect">
                <a:avLst/>
              </a:prstGeom>
              <a:blipFill rotWithShape="1">
                <a:blip r:embed="rId1"/>
                <a:stretch>
                  <a:fillRect l="-12" t="-29" r="7"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矩形 6"/>
              <p:cNvSpPr/>
              <p:nvPr/>
            </p:nvSpPr>
            <p:spPr>
              <a:xfrm>
                <a:off x="1826362" y="3235442"/>
                <a:ext cx="3595793" cy="369588"/>
              </a:xfrm>
              <a:prstGeom prst="rect">
                <a:avLst/>
              </a:prstGeom>
            </p:spPr>
            <p:txBody>
              <a:bodyPr wrap="none">
                <a:spAutoFit/>
              </a:bodyPr>
              <a:lstStyle/>
              <a:p>
                <a:r>
                  <a:rPr lang="zh-CN" altLang="en-US" dirty="0">
                    <a:solidFill>
                      <a:srgbClr val="C00000"/>
                    </a:solidFill>
                    <a:latin typeface="黑体" panose="02010609060101010101" pitchFamily="49" charset="-122"/>
                    <a:ea typeface="黑体" panose="02010609060101010101" pitchFamily="49" charset="-122"/>
                  </a:rPr>
                  <a:t>其中</a:t>
                </a:r>
                <a:r>
                  <a:rPr lang="zh-CN" altLang="en-US" dirty="0">
                    <a:latin typeface="黑体" panose="02010609060101010101" pitchFamily="49" charset="-122"/>
                    <a:ea typeface="黑体" panose="02010609060101010101" pitchFamily="49" charset="-122"/>
                  </a:rPr>
                  <a:t>：</a:t>
                </a:r>
                <a:r>
                  <a:rPr lang="en-US" altLang="zh-CN" b="1" dirty="0">
                    <a:solidFill>
                      <a:srgbClr val="FF0000"/>
                    </a:solidFill>
                    <a:latin typeface="黑体" panose="02010609060101010101" pitchFamily="49" charset="-122"/>
                    <a:ea typeface="黑体" panose="02010609060101010101" pitchFamily="49" charset="-122"/>
                  </a:rPr>
                  <a:t> </a:t>
                </a:r>
                <a14:m>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𝒚</m:t>
                        </m:r>
                      </m:e>
                      <m:sub>
                        <m:r>
                          <a:rPr lang="en-US" altLang="zh-CN" b="1" i="1">
                            <a:solidFill>
                              <a:schemeClr val="tx1"/>
                            </a:solidFill>
                            <a:latin typeface="Cambria Math" panose="02040503050406030204" pitchFamily="18" charset="0"/>
                          </a:rPr>
                          <m:t>𝒊</m:t>
                        </m:r>
                      </m:sub>
                    </m:sSub>
                  </m:oMath>
                </a14:m>
                <a:r>
                  <a:rPr lang="zh-CN" altLang="en-US" dirty="0">
                    <a:solidFill>
                      <a:schemeClr val="tx1"/>
                    </a:solidFill>
                    <a:latin typeface="黑体" panose="02010609060101010101" pitchFamily="49" charset="-122"/>
                    <a:ea typeface="黑体" panose="02010609060101010101" pitchFamily="49" charset="-122"/>
                  </a:rPr>
                  <a:t>为标签值，</a:t>
                </a:r>
                <a:r>
                  <a:rPr lang="en-US" altLang="zh-CN" dirty="0">
                    <a:solidFill>
                      <a:schemeClr val="tx1"/>
                    </a:solidFill>
                    <a:latin typeface="黑体" panose="02010609060101010101" pitchFamily="49" charset="-122"/>
                    <a:ea typeface="黑体" panose="02010609060101010101" pitchFamily="49" charset="-122"/>
                  </a:rPr>
                  <a:t> </a:t>
                </a:r>
                <a14:m>
                  <m:oMath xmlns:m="http://schemas.openxmlformats.org/officeDocument/2006/math">
                    <m:sSubSup>
                      <m:sSubSupPr>
                        <m:ctrlPr>
                          <a:rPr lang="en-US" altLang="zh-CN" i="1">
                            <a:solidFill>
                              <a:schemeClr val="tx1"/>
                            </a:solidFill>
                            <a:latin typeface="Cambria Math" panose="02040503050406030204" pitchFamily="18" charset="0"/>
                          </a:rPr>
                        </m:ctrlPr>
                      </m:sSubSup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𝑖</m:t>
                        </m:r>
                      </m:sub>
                      <m:sup>
                        <m:r>
                          <a:rPr lang="en-US" altLang="zh-CN" i="1">
                            <a:solidFill>
                              <a:schemeClr val="tx1"/>
                            </a:solidFill>
                            <a:latin typeface="Cambria Math" panose="02040503050406030204" pitchFamily="18" charset="0"/>
                          </a:rPr>
                          <m:t>′</m:t>
                        </m:r>
                      </m:sup>
                    </m:sSubSup>
                  </m:oMath>
                </a14:m>
                <a:r>
                  <a:rPr lang="zh-CN" altLang="en-US" dirty="0">
                    <a:solidFill>
                      <a:schemeClr val="tx1"/>
                    </a:solidFill>
                    <a:latin typeface="黑体" panose="02010609060101010101" pitchFamily="49" charset="-122"/>
                    <a:ea typeface="黑体" panose="02010609060101010101" pitchFamily="49" charset="-122"/>
                  </a:rPr>
                  <a:t>为预测值</a:t>
                </a:r>
                <a:endParaRPr lang="zh-CN" altLang="en-US" dirty="0">
                  <a:latin typeface="黑体" panose="02010609060101010101" pitchFamily="49" charset="-122"/>
                  <a:ea typeface="黑体" panose="02010609060101010101" pitchFamily="49" charset="-122"/>
                </a:endParaRPr>
              </a:p>
            </p:txBody>
          </p:sp>
        </mc:Choice>
        <mc:Fallback>
          <p:sp>
            <p:nvSpPr>
              <p:cNvPr id="7" name="矩形 6"/>
              <p:cNvSpPr>
                <a:spLocks noRot="1" noChangeAspect="1" noMove="1" noResize="1" noEditPoints="1" noAdjustHandles="1" noChangeArrowheads="1" noChangeShapeType="1" noTextEdit="1"/>
              </p:cNvSpPr>
              <p:nvPr/>
            </p:nvSpPr>
            <p:spPr>
              <a:xfrm>
                <a:off x="1826362" y="3235442"/>
                <a:ext cx="3595793" cy="369588"/>
              </a:xfrm>
              <a:prstGeom prst="rect">
                <a:avLst/>
              </a:prstGeom>
              <a:blipFill rotWithShape="1">
                <a:blip r:embed="rId2"/>
                <a:stretch>
                  <a:fillRect l="-3" t="-32" r="15" b="3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058228"/>
            <a:ext cx="8259128" cy="3961448"/>
          </a:xfrm>
        </p:spPr>
        <p:txBody>
          <a:bodyPr>
            <a:normAutofit fontScale="82500" lnSpcReduction="20000"/>
          </a:bodyPr>
          <a:lstStyle/>
          <a:p>
            <a:pPr>
              <a:lnSpc>
                <a:spcPct val="120000"/>
              </a:lnSpc>
            </a:pPr>
            <a:r>
              <a:rPr lang="zh-CN" altLang="en-US" sz="1800" b="1" dirty="0">
                <a:solidFill>
                  <a:srgbClr val="FF0000"/>
                </a:solidFill>
                <a:latin typeface="黑体" panose="02010609060101010101" pitchFamily="49" charset="-122"/>
                <a:ea typeface="黑体" panose="02010609060101010101" pitchFamily="49" charset="-122"/>
              </a:rPr>
              <a:t>联系：</a:t>
            </a:r>
            <a:endParaRPr lang="zh-CN" altLang="en-US" sz="1800" b="1" dirty="0">
              <a:solidFill>
                <a:srgbClr val="FF0000"/>
              </a:solidFill>
              <a:latin typeface="黑体" panose="02010609060101010101" pitchFamily="49" charset="-122"/>
              <a:ea typeface="黑体" panose="02010609060101010101" pitchFamily="49" charset="-122"/>
            </a:endParaRPr>
          </a:p>
          <a:p>
            <a:pPr lvl="1">
              <a:lnSpc>
                <a:spcPct val="120000"/>
              </a:lnSpc>
            </a:pPr>
            <a:r>
              <a:rPr lang="zh-CN" altLang="en-US" dirty="0"/>
              <a:t>逻辑回归可以理解为在线性回归后加了一个</a:t>
            </a:r>
            <a:r>
              <a:rPr lang="en-US" altLang="zh-CN" dirty="0"/>
              <a:t>sigmoid</a:t>
            </a:r>
            <a:r>
              <a:rPr lang="zh-CN" altLang="en-US" dirty="0"/>
              <a:t>函数。将线性回归变成一个</a:t>
            </a:r>
            <a:r>
              <a:rPr lang="en-US" altLang="zh-CN" dirty="0"/>
              <a:t>0~1</a:t>
            </a:r>
            <a:r>
              <a:rPr lang="zh-CN" altLang="en-US" dirty="0"/>
              <a:t>输出的分类问题。</a:t>
            </a:r>
            <a:endParaRPr lang="en-US" altLang="zh-CN" dirty="0"/>
          </a:p>
          <a:p>
            <a:pPr>
              <a:lnSpc>
                <a:spcPct val="120000"/>
              </a:lnSpc>
            </a:pPr>
            <a:endParaRPr lang="en-US" altLang="zh-CN" dirty="0"/>
          </a:p>
          <a:p>
            <a:pPr algn="l">
              <a:lnSpc>
                <a:spcPct val="120000"/>
              </a:lnSpc>
              <a:buClrTx/>
              <a:buSzTx/>
            </a:pPr>
            <a:r>
              <a:rPr lang="zh-CN" altLang="en-US" sz="1800" b="1" dirty="0">
                <a:solidFill>
                  <a:srgbClr val="FF0000"/>
                </a:solidFill>
                <a:latin typeface="黑体" panose="02010609060101010101" pitchFamily="49" charset="-122"/>
                <a:ea typeface="黑体" panose="02010609060101010101" pitchFamily="49" charset="-122"/>
              </a:rPr>
              <a:t>区别：</a:t>
            </a:r>
            <a:endParaRPr lang="zh-CN" altLang="en-US" sz="1800" b="1" dirty="0">
              <a:solidFill>
                <a:srgbClr val="FF0000"/>
              </a:solidFill>
              <a:latin typeface="黑体" panose="02010609060101010101" pitchFamily="49" charset="-122"/>
              <a:ea typeface="黑体" panose="02010609060101010101" pitchFamily="49" charset="-122"/>
            </a:endParaRPr>
          </a:p>
          <a:p>
            <a:pPr lvl="1">
              <a:lnSpc>
                <a:spcPct val="120000"/>
              </a:lnSpc>
            </a:pPr>
            <a:r>
              <a:rPr lang="zh-CN" altLang="en-US" dirty="0"/>
              <a:t>线性回归是直接分析因变量与自变量的关系，而逻辑回归是分析因变量取某个值的概率与自变量的关系</a:t>
            </a:r>
            <a:endParaRPr lang="zh-CN" altLang="en-US" dirty="0"/>
          </a:p>
          <a:p>
            <a:pPr lvl="1">
              <a:lnSpc>
                <a:spcPct val="120000"/>
              </a:lnSpc>
            </a:pPr>
            <a:r>
              <a:rPr lang="zh-CN" altLang="en-US" dirty="0"/>
              <a:t>线性回归用来预测连续的变量（房价预测），逻辑回归用来预测离散的变量（分类，上下班交通工具预测、癌症预测）</a:t>
            </a:r>
            <a:endParaRPr lang="en-US" altLang="zh-CN" dirty="0"/>
          </a:p>
          <a:p>
            <a:pPr lvl="1">
              <a:lnSpc>
                <a:spcPct val="120000"/>
              </a:lnSpc>
            </a:pPr>
            <a:r>
              <a:rPr lang="zh-CN" altLang="en-US" dirty="0"/>
              <a:t>线性回归的参数计算方法是最小二乘法，逻辑回归的参数计算方法是似然估计的方法</a:t>
            </a:r>
            <a:endParaRPr lang="en-US" altLang="zh-CN" dirty="0"/>
          </a:p>
          <a:p>
            <a:pPr lvl="1">
              <a:lnSpc>
                <a:spcPct val="120000"/>
              </a:lnSpc>
            </a:pPr>
            <a:r>
              <a:rPr lang="zh-CN" altLang="en-US" dirty="0"/>
              <a:t>线性回归要求因变量是连续性数值变量，逻辑回归要求因变量是分类型变量。</a:t>
            </a:r>
            <a:endParaRPr lang="en-US" altLang="zh-CN" dirty="0"/>
          </a:p>
          <a:p>
            <a:pPr lvl="1">
              <a:lnSpc>
                <a:spcPct val="120000"/>
              </a:lnSpc>
            </a:pPr>
            <a:r>
              <a:rPr lang="zh-CN" altLang="en-US" dirty="0"/>
              <a:t>线性回归要求自变量和因变量呈线性关系，逻辑回归不要求自变量和因变量呈线性关系</a:t>
            </a:r>
            <a:endParaRPr lang="en-US" altLang="zh-CN" dirty="0"/>
          </a:p>
          <a:p>
            <a:pPr lvl="1">
              <a:lnSpc>
                <a:spcPct val="120000"/>
              </a:lnSpc>
            </a:pPr>
            <a:r>
              <a:rPr lang="zh-CN" altLang="en-US" dirty="0"/>
              <a:t>线性回归要求变量服从正态分布，逻辑回归对变量分布没有要求。</a:t>
            </a:r>
            <a:endParaRPr lang="zh-CN" altLang="en-US" dirty="0"/>
          </a:p>
        </p:txBody>
      </p:sp>
      <p:sp>
        <p:nvSpPr>
          <p:cNvPr id="3" name="标题 2"/>
          <p:cNvSpPr>
            <a:spLocks noGrp="1"/>
          </p:cNvSpPr>
          <p:nvPr>
            <p:ph type="title"/>
          </p:nvPr>
        </p:nvSpPr>
        <p:spPr>
          <a:xfrm>
            <a:off x="1070610" y="202151"/>
            <a:ext cx="7886700" cy="994397"/>
          </a:xfrm>
        </p:spPr>
        <p:txBody>
          <a:bodyPr/>
          <a:lstStyle/>
          <a:p>
            <a:pPr algn="l" defTabSz="914400">
              <a:lnSpc>
                <a:spcPct val="100000"/>
              </a:lnSpc>
              <a:buClrTx/>
              <a:buSzTx/>
              <a:buFontTx/>
            </a:pPr>
            <a:r>
              <a:rPr lang="zh-CN" altLang="en-US" sz="2400" b="1" dirty="0">
                <a:solidFill>
                  <a:schemeClr val="accent1"/>
                </a:solidFill>
                <a:latin typeface="黑体" panose="02010609060101010101" pitchFamily="49" charset="-122"/>
                <a:ea typeface="黑体" panose="02010609060101010101" pitchFamily="49" charset="-122"/>
                <a:cs typeface="+mn-cs"/>
              </a:rPr>
              <a:t>线性回归与逻辑回归</a:t>
            </a:r>
            <a:endParaRPr lang="zh-CN" altLang="en-US" sz="2400" b="1" dirty="0">
              <a:solidFill>
                <a:schemeClr val="accent1"/>
              </a:solidFill>
              <a:latin typeface="黑体" panose="02010609060101010101" pitchFamily="49" charset="-122"/>
              <a:ea typeface="黑体" panose="02010609060101010101" pitchFamily="49" charset="-122"/>
              <a:cs typeface="+mn-cs"/>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A56CA248-7BE1-4335-B3FB-1E6869F2EC71}" type="slidenum">
              <a:rPr lang="zh-CN" altLang="en-US" sz="675" smtClean="0">
                <a:solidFill>
                  <a:prstClr val="black">
                    <a:tint val="75000"/>
                  </a:prstClr>
                </a:solidFill>
              </a:rPr>
            </a:fld>
            <a:endParaRPr lang="zh-CN" altLang="en-US" sz="675" dirty="0">
              <a:solidFill>
                <a:prstClr val="black">
                  <a:tint val="75000"/>
                </a:prstClr>
              </a:solidFill>
            </a:endParaRPr>
          </a:p>
        </p:txBody>
      </p:sp>
      <p:grpSp>
        <p:nvGrpSpPr>
          <p:cNvPr id="15" name="组合 14"/>
          <p:cNvGrpSpPr/>
          <p:nvPr/>
        </p:nvGrpSpPr>
        <p:grpSpPr>
          <a:xfrm>
            <a:off x="571141" y="391880"/>
            <a:ext cx="499639" cy="498431"/>
            <a:chOff x="611187" y="261275"/>
            <a:chExt cx="666069" cy="664458"/>
          </a:xfrm>
        </p:grpSpPr>
        <p:sp>
          <p:nvSpPr>
            <p:cNvPr id="16" name="矩形 15"/>
            <p:cNvSpPr>
              <a:spLocks noChangeAspect="1"/>
            </p:cNvSpPr>
            <p:nvPr/>
          </p:nvSpPr>
          <p:spPr>
            <a:xfrm>
              <a:off x="611187" y="261275"/>
              <a:ext cx="538925" cy="537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矩形 20"/>
            <p:cNvSpPr>
              <a:spLocks noChangeAspect="1"/>
            </p:cNvSpPr>
            <p:nvPr/>
          </p:nvSpPr>
          <p:spPr>
            <a:xfrm>
              <a:off x="880650" y="530086"/>
              <a:ext cx="396606" cy="3956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4" name="文本框 3"/>
          <p:cNvSpPr txBox="1"/>
          <p:nvPr/>
        </p:nvSpPr>
        <p:spPr>
          <a:xfrm>
            <a:off x="103416" y="1352333"/>
            <a:ext cx="8537310" cy="2328523"/>
          </a:xfrm>
          <a:prstGeom prst="rect">
            <a:avLst/>
          </a:prstGeom>
          <a:noFill/>
        </p:spPr>
        <p:txBody>
          <a:bodyPr wrap="square" rtlCol="0">
            <a:spAutoFit/>
          </a:bodyPr>
          <a:lstStyle/>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sym typeface="+mn-ea"/>
              </a:rPr>
              <a:t>标签</a:t>
            </a:r>
            <a:r>
              <a:rPr lang="zh-CN" altLang="en-US" sz="2000" dirty="0">
                <a:latin typeface="黑体" panose="02010609060101010101" pitchFamily="49" charset="-122"/>
                <a:ea typeface="黑体" panose="02010609060101010101" pitchFamily="49" charset="-122"/>
                <a:sym typeface="+mn-ea"/>
              </a:rPr>
              <a:t>是我们要预测的真实事物：</a:t>
            </a:r>
            <a:r>
              <a:rPr lang="en-US" altLang="zh-CN" sz="2000" b="1" dirty="0">
                <a:latin typeface="黑体" panose="02010609060101010101" pitchFamily="49" charset="-122"/>
                <a:ea typeface="黑体" panose="02010609060101010101" pitchFamily="49" charset="-122"/>
                <a:sym typeface="+mn-ea"/>
              </a:rPr>
              <a:t>y</a:t>
            </a:r>
            <a:endParaRPr lang="en-US" altLang="zh-CN" sz="2000" b="1" dirty="0">
              <a:latin typeface="黑体" panose="02010609060101010101" pitchFamily="49" charset="-122"/>
              <a:ea typeface="黑体" panose="02010609060101010101" pitchFamily="49" charset="-122"/>
              <a:sym typeface="+mn-ea"/>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线性回归中的</a:t>
            </a:r>
            <a:r>
              <a:rPr lang="en-US" altLang="zh-CN" sz="2000" dirty="0">
                <a:latin typeface="黑体" panose="02010609060101010101" pitchFamily="49" charset="-122"/>
                <a:ea typeface="黑体" panose="02010609060101010101" pitchFamily="49" charset="-122"/>
              </a:rPr>
              <a:t>y</a:t>
            </a:r>
            <a:r>
              <a:rPr lang="zh-CN" altLang="en-US" sz="2000" dirty="0">
                <a:latin typeface="黑体" panose="02010609060101010101" pitchFamily="49" charset="-122"/>
                <a:ea typeface="黑体" panose="02010609060101010101" pitchFamily="49" charset="-122"/>
              </a:rPr>
              <a:t>变量</a:t>
            </a:r>
            <a:endParaRPr lang="en-US" altLang="zh-CN" sz="2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endParaRPr lang="en-US" altLang="zh-CN" sz="2000" b="1" dirty="0">
              <a:solidFill>
                <a:srgbClr val="C00000"/>
              </a:solidFill>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zh-CN" altLang="en-US" sz="2000" b="1" dirty="0">
                <a:solidFill>
                  <a:srgbClr val="C00000"/>
                </a:solidFill>
                <a:latin typeface="黑体" panose="02010609060101010101" pitchFamily="49" charset="-122"/>
                <a:ea typeface="黑体" panose="02010609060101010101" pitchFamily="49" charset="-122"/>
              </a:rPr>
              <a:t>特征</a:t>
            </a:r>
            <a:r>
              <a:rPr lang="zh-CN" altLang="en-US" sz="2000" dirty="0">
                <a:latin typeface="黑体" panose="02010609060101010101" pitchFamily="49" charset="-122"/>
                <a:ea typeface="黑体" panose="02010609060101010101" pitchFamily="49" charset="-122"/>
              </a:rPr>
              <a:t>是指用于描述数据的输入变量：</a:t>
            </a:r>
            <a:r>
              <a:rPr lang="en-US" altLang="zh-CN" sz="2000" b="1" dirty="0">
                <a:latin typeface="黑体" panose="02010609060101010101" pitchFamily="49" charset="-122"/>
                <a:ea typeface="黑体" panose="02010609060101010101" pitchFamily="49" charset="-122"/>
              </a:rPr>
              <a:t>x</a:t>
            </a:r>
            <a:r>
              <a:rPr lang="en-US" altLang="zh-CN" sz="2000" b="1" baseline="-25000" dirty="0">
                <a:latin typeface="黑体" panose="02010609060101010101" pitchFamily="49" charset="-122"/>
                <a:ea typeface="黑体" panose="02010609060101010101" pitchFamily="49" charset="-122"/>
              </a:rPr>
              <a:t>i</a:t>
            </a:r>
            <a:endParaRPr lang="en-US" altLang="zh-CN" sz="2000" b="1" baseline="-25000" dirty="0">
              <a:latin typeface="黑体" panose="02010609060101010101" pitchFamily="49" charset="-122"/>
              <a:ea typeface="黑体" panose="02010609060101010101" pitchFamily="49" charset="-122"/>
            </a:endParaRPr>
          </a:p>
          <a:p>
            <a:pPr indent="360045">
              <a:lnSpc>
                <a:spcPct val="150000"/>
              </a:lnSpc>
              <a:buFont typeface="Wingdings" panose="05000000000000000000" pitchFamily="2" charset="2"/>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线性回归中的</a:t>
            </a:r>
            <a:r>
              <a:rPr lang="en-US" altLang="zh-CN" sz="2000" b="1" dirty="0">
                <a:latin typeface="黑体" panose="02010609060101010101" pitchFamily="49" charset="-122"/>
                <a:ea typeface="黑体" panose="02010609060101010101" pitchFamily="49" charset="-122"/>
              </a:rPr>
              <a:t>{x</a:t>
            </a:r>
            <a:r>
              <a:rPr lang="en-US" altLang="zh-CN" sz="2000" b="1" baseline="-25000" dirty="0">
                <a:latin typeface="黑体" panose="02010609060101010101" pitchFamily="49" charset="-122"/>
                <a:ea typeface="黑体" panose="02010609060101010101" pitchFamily="49" charset="-122"/>
              </a:rPr>
              <a:t>1</a:t>
            </a:r>
            <a:r>
              <a:rPr lang="en-US" altLang="zh-CN" sz="2000" b="1" dirty="0">
                <a:latin typeface="黑体" panose="02010609060101010101" pitchFamily="49" charset="-122"/>
                <a:ea typeface="黑体" panose="02010609060101010101" pitchFamily="49" charset="-122"/>
              </a:rPr>
              <a:t>,x</a:t>
            </a:r>
            <a:r>
              <a:rPr lang="en-US" altLang="zh-CN" sz="2000" b="1" baseline="-25000" dirty="0">
                <a:latin typeface="黑体" panose="02010609060101010101" pitchFamily="49" charset="-122"/>
                <a:ea typeface="黑体" panose="02010609060101010101" pitchFamily="49" charset="-122"/>
              </a:rPr>
              <a:t>2</a:t>
            </a:r>
            <a:r>
              <a:rPr lang="en-US" altLang="zh-CN" sz="2000" b="1" dirty="0">
                <a:latin typeface="黑体" panose="02010609060101010101" pitchFamily="49" charset="-122"/>
                <a:ea typeface="黑体" panose="02010609060101010101" pitchFamily="49" charset="-122"/>
              </a:rPr>
              <a:t>,…,</a:t>
            </a:r>
            <a:r>
              <a:rPr lang="en-US" altLang="zh-CN" sz="2000" b="1" dirty="0" err="1">
                <a:latin typeface="黑体" panose="02010609060101010101" pitchFamily="49" charset="-122"/>
                <a:ea typeface="黑体" panose="02010609060101010101" pitchFamily="49" charset="-122"/>
              </a:rPr>
              <a:t>x</a:t>
            </a:r>
            <a:r>
              <a:rPr lang="en-US" altLang="zh-CN" sz="2000" b="1" baseline="-25000" dirty="0" err="1">
                <a:latin typeface="黑体" panose="02010609060101010101" pitchFamily="49" charset="-122"/>
                <a:ea typeface="黑体" panose="02010609060101010101" pitchFamily="49" charset="-122"/>
              </a:rPr>
              <a:t>n</a:t>
            </a:r>
            <a:r>
              <a:rPr lang="en-US" altLang="zh-CN" sz="2000" b="1"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变量</a:t>
            </a:r>
            <a:endParaRPr lang="zh-CN" altLang="en-US" sz="2000" dirty="0">
              <a:latin typeface="黑体" panose="02010609060101010101" pitchFamily="49" charset="-122"/>
              <a:ea typeface="黑体" panose="02010609060101010101" pitchFamily="49" charset="-122"/>
            </a:endParaRPr>
          </a:p>
        </p:txBody>
      </p:sp>
      <p:sp>
        <p:nvSpPr>
          <p:cNvPr id="2" name="TextBox 1"/>
          <p:cNvSpPr txBox="1"/>
          <p:nvPr/>
        </p:nvSpPr>
        <p:spPr>
          <a:xfrm>
            <a:off x="1383957" y="442311"/>
            <a:ext cx="3822357" cy="457200"/>
          </a:xfrm>
          <a:prstGeom prst="rect">
            <a:avLst/>
          </a:prstGeom>
          <a:noFill/>
        </p:spPr>
        <p:txBody>
          <a:bodyPr wrap="square" rtlCol="0">
            <a:spAutoFit/>
          </a:bodyPr>
          <a:lstStyle/>
          <a:p>
            <a:r>
              <a:rPr lang="zh-CN" altLang="en-US" sz="2400" b="1" dirty="0">
                <a:solidFill>
                  <a:schemeClr val="accent1"/>
                </a:solidFill>
                <a:latin typeface="黑体" panose="02010609060101010101" pitchFamily="49" charset="-122"/>
                <a:ea typeface="黑体" panose="02010609060101010101" pitchFamily="49" charset="-122"/>
              </a:rPr>
              <a:t>术语：标签和特征</a:t>
            </a:r>
            <a:endParaRPr lang="zh-CN" altLang="en-US" sz="2400" b="1" dirty="0">
              <a:solidFill>
                <a:schemeClr val="accent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1"/>
          <a:stretch>
            <a:fillRect/>
          </a:stretch>
        </p:blipFill>
        <p:spPr>
          <a:xfrm>
            <a:off x="5042170" y="1352333"/>
            <a:ext cx="3998414" cy="2710710"/>
          </a:xfrm>
          <a:prstGeom prst="rect">
            <a:avLst/>
          </a:prstGeom>
        </p:spPr>
      </p:pic>
    </p:spTree>
  </p:cSld>
  <p:clrMapOvr>
    <a:masterClrMapping/>
  </p:clrMapOvr>
</p:sld>
</file>

<file path=ppt/tags/tag1.xml><?xml version="1.0" encoding="utf-8"?>
<p:tagLst xmlns:p="http://schemas.openxmlformats.org/presentationml/2006/main">
  <p:tag name="KSO_WPP_MARK_KEY" val="c80a38df-c46c-4dde-95b9-def8d6b03334"/>
  <p:tag name="COMMONDATA" val="eyJoZGlkIjoiMzEwNTM5NzYwMDRjMzkwZTVkZjY2ODkwMGIxNGU0OTUifQ=="/>
</p:tagLst>
</file>

<file path=ppt/theme/theme1.xml><?xml version="1.0" encoding="utf-8"?>
<a:theme xmlns:a="http://schemas.openxmlformats.org/drawingml/2006/main" name="Office 主题">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rgbClr val="FFFF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7604</Words>
  <Application>WPS 演示</Application>
  <PresentationFormat>全屏显示(16:9)</PresentationFormat>
  <Paragraphs>951</Paragraphs>
  <Slides>87</Slides>
  <Notes>94</Notes>
  <HiddenSlides>0</HiddenSlides>
  <MMClips>4</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87</vt:i4>
      </vt:variant>
    </vt:vector>
  </HeadingPairs>
  <TitlesOfParts>
    <vt:vector size="103" baseType="lpstr">
      <vt:lpstr>Arial</vt:lpstr>
      <vt:lpstr>宋体</vt:lpstr>
      <vt:lpstr>Wingdings</vt:lpstr>
      <vt:lpstr>Helvetica Neue Light</vt:lpstr>
      <vt:lpstr>微软雅黑</vt:lpstr>
      <vt:lpstr>黑体</vt:lpstr>
      <vt:lpstr>Times New Roman</vt:lpstr>
      <vt:lpstr>Calibri</vt:lpstr>
      <vt:lpstr>Arial Unicode MS</vt:lpstr>
      <vt:lpstr>Calibri Light</vt:lpstr>
      <vt:lpstr>Cambria Math</vt:lpstr>
      <vt:lpstr>PingFang SC</vt:lpstr>
      <vt:lpstr>Segoe Print</vt:lpstr>
      <vt:lpstr>Microsoft Sans Serif</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线性回归与逻辑回归</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zjutlzr</dc:creator>
  <cp:lastModifiedBy>niexy</cp:lastModifiedBy>
  <cp:revision>753</cp:revision>
  <dcterms:created xsi:type="dcterms:W3CDTF">2022-12-02T14:56:00Z</dcterms:created>
  <dcterms:modified xsi:type="dcterms:W3CDTF">2023-09-14T23:22:20Z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2052-11.1.0.12650</vt:lpwstr>
  </property>
  <property fmtid="{D5CDD505-2E9C-101B-9397-08002B2CF9AE}" pid="3" name="ICV">
    <vt:lpwstr>4E432739AE4200CF0A128A63B83C6F27</vt:lpwstr>
  </property>
</Properties>
</file>